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Override4.xml" ContentType="application/vnd.openxmlformats-officedocument.themeOverrid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Override3.xml" ContentType="application/vnd.openxmlformats-officedocument.themeOverride+xml"/>
  <Override PartName="/ppt/slideLayouts/slideLayout6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  <p:sldMasterId id="2147483744" r:id="rId2"/>
    <p:sldMasterId id="2147483756" r:id="rId3"/>
    <p:sldMasterId id="2147483768" r:id="rId4"/>
    <p:sldMasterId id="2147483780" r:id="rId5"/>
    <p:sldMasterId id="2147483888" r:id="rId6"/>
  </p:sldMasterIdLst>
  <p:notesMasterIdLst>
    <p:notesMasterId r:id="rId28"/>
  </p:notesMasterIdLst>
  <p:handoutMasterIdLst>
    <p:handoutMasterId r:id="rId29"/>
  </p:handoutMasterIdLst>
  <p:sldIdLst>
    <p:sldId id="323" r:id="rId7"/>
    <p:sldId id="322" r:id="rId8"/>
    <p:sldId id="273" r:id="rId9"/>
    <p:sldId id="313" r:id="rId10"/>
    <p:sldId id="315" r:id="rId11"/>
    <p:sldId id="293" r:id="rId12"/>
    <p:sldId id="294" r:id="rId13"/>
    <p:sldId id="319" r:id="rId14"/>
    <p:sldId id="296" r:id="rId15"/>
    <p:sldId id="297" r:id="rId16"/>
    <p:sldId id="309" r:id="rId17"/>
    <p:sldId id="320" r:id="rId18"/>
    <p:sldId id="321" r:id="rId19"/>
    <p:sldId id="331" r:id="rId20"/>
    <p:sldId id="327" r:id="rId21"/>
    <p:sldId id="285" r:id="rId22"/>
    <p:sldId id="260" r:id="rId23"/>
    <p:sldId id="276" r:id="rId24"/>
    <p:sldId id="325" r:id="rId25"/>
    <p:sldId id="326" r:id="rId26"/>
    <p:sldId id="329" r:id="rId27"/>
  </p:sldIdLst>
  <p:sldSz cx="9144000" cy="6858000" type="screen4x3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00CC"/>
    <a:srgbClr val="008000"/>
    <a:srgbClr val="FF9999"/>
    <a:srgbClr val="CC0099"/>
    <a:srgbClr val="FF0000"/>
    <a:srgbClr val="000066"/>
    <a:srgbClr val="99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56" autoAdjust="0"/>
    <p:restoredTop sz="94719" autoAdjust="0"/>
  </p:normalViewPr>
  <p:slideViewPr>
    <p:cSldViewPr>
      <p:cViewPr varScale="1">
        <p:scale>
          <a:sx n="65" d="100"/>
          <a:sy n="65" d="100"/>
        </p:scale>
        <p:origin x="-145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BACK%20UP\UN-%20Sfile\KULIAH-2008\GANJIL\EVALUASI%20PROYEK\BAB\1-ALL-2008\JADWAL.xls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lrMapOvr bg1="dk1" tx1="lt1" bg2="dk2" tx2="lt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4.5644140636266435E-2"/>
          <c:y val="3.2177454141352068E-3"/>
          <c:w val="0.95435583208399044"/>
          <c:h val="0.74350670954863041"/>
        </c:manualLayout>
      </c:layout>
      <c:lineChart>
        <c:grouping val="standard"/>
        <c:ser>
          <c:idx val="0"/>
          <c:order val="0"/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dLbls>
            <c:numFmt formatCode="0.00" sourceLinked="0"/>
            <c:spPr>
              <a:solidFill>
                <a:srgbClr val="FFFFFF"/>
              </a:solidFill>
              <a:ln w="3175">
                <a:solidFill>
                  <a:srgbClr val="0000FF"/>
                </a:solidFill>
                <a:prstDash val="solid"/>
              </a:ln>
            </c:spPr>
            <c:txPr>
              <a:bodyPr rot="-5400000" vert="horz"/>
              <a:lstStyle/>
              <a:p>
                <a:pPr algn="ctr">
                  <a:defRPr lang="en-US" sz="800" b="1" i="0" u="none" strike="noStrike" baseline="0">
                    <a:solidFill>
                      <a:srgbClr val="FF0000"/>
                    </a:solidFill>
                    <a:latin typeface="Arial"/>
                    <a:ea typeface="Arial"/>
                    <a:cs typeface="Arial"/>
                  </a:defRPr>
                </a:pPr>
                <a:endParaRPr lang="id-ID"/>
              </a:p>
            </c:txPr>
            <c:dLblPos val="ctr"/>
            <c:showVal val="1"/>
          </c:dLbls>
          <c:val>
            <c:numRef>
              <c:f>'Kurva S'!$O$44:$W$44</c:f>
              <c:numCache>
                <c:formatCode>0.00</c:formatCode>
                <c:ptCount val="9"/>
                <c:pt idx="0" formatCode="_(* #,##0.00_);_(* \(#,##0.00\);_(* &quot;-&quot;??_);_(@_)">
                  <c:v>0</c:v>
                </c:pt>
                <c:pt idx="1">
                  <c:v>14.5</c:v>
                </c:pt>
                <c:pt idx="2">
                  <c:v>31.533333333333193</c:v>
                </c:pt>
                <c:pt idx="3">
                  <c:v>45.266666666666417</c:v>
                </c:pt>
                <c:pt idx="4">
                  <c:v>71.599999999999994</c:v>
                </c:pt>
                <c:pt idx="5">
                  <c:v>82</c:v>
                </c:pt>
                <c:pt idx="6">
                  <c:v>84.35</c:v>
                </c:pt>
                <c:pt idx="7">
                  <c:v>86.7</c:v>
                </c:pt>
                <c:pt idx="8">
                  <c:v>100</c:v>
                </c:pt>
              </c:numCache>
            </c:numRef>
          </c:val>
        </c:ser>
        <c:dLbls>
          <c:showVal val="1"/>
        </c:dLbls>
        <c:marker val="1"/>
        <c:axId val="108061824"/>
        <c:axId val="108063360"/>
      </c:lineChart>
      <c:catAx>
        <c:axId val="108061824"/>
        <c:scaling>
          <c:orientation val="minMax"/>
        </c:scaling>
        <c:delete val="1"/>
        <c:axPos val="b"/>
        <c:tickLblPos val="none"/>
        <c:crossAx val="108063360"/>
        <c:crosses val="autoZero"/>
        <c:auto val="1"/>
        <c:lblAlgn val="ctr"/>
        <c:lblOffset val="100"/>
      </c:catAx>
      <c:valAx>
        <c:axId val="108063360"/>
        <c:scaling>
          <c:orientation val="minMax"/>
          <c:max val="100"/>
        </c:scaling>
        <c:delete val="1"/>
        <c:axPos val="l"/>
        <c:numFmt formatCode="_(* #,##0.00_);_(* \(#,##0.00\);_(* &quot;-&quot;??_);_(@_)" sourceLinked="1"/>
        <c:tickLblPos val="none"/>
        <c:crossAx val="108061824"/>
        <c:crosses val="autoZero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26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id-ID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1313E47-0137-4B62-B0F2-6E3ACBD42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7712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30700"/>
            <a:ext cx="54864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E79E6C4-9980-44B8-9BF8-105A30E358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7027C1-3EE1-4FB6-8CC9-88EF5991A99C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E1B1DD-B6AE-4138-B3F7-25E3C848C6E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8089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90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84613" y="8659813"/>
            <a:ext cx="2971800" cy="455612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3AF65B0-AE1F-47DD-989A-E1A80CBBE82E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n-US" sz="1200">
              <a:latin typeface="+mn-lt"/>
            </a:endParaRPr>
          </a:p>
        </p:txBody>
      </p:sp>
      <p:sp>
        <p:nvSpPr>
          <p:cNvPr id="5" name="Date Placeholder 4"/>
          <p:cNvSpPr txBox="1">
            <a:spLocks noGrp="1"/>
          </p:cNvSpPr>
          <p:nvPr/>
        </p:nvSpPr>
        <p:spPr>
          <a:xfrm>
            <a:off x="3884613" y="0"/>
            <a:ext cx="2971800" cy="455613"/>
          </a:xfrm>
          <a:prstGeom prst="rect">
            <a:avLst/>
          </a:prstGeom>
          <a:noFill/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96D309F-8548-460D-8928-39598BB7AF51}" type="datetime3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 November 2011</a:t>
            </a:fld>
            <a:endParaRPr lang="en-US" sz="1200">
              <a:latin typeface="+mn-lt"/>
            </a:endParaRPr>
          </a:p>
        </p:txBody>
      </p:sp>
      <p:sp>
        <p:nvSpPr>
          <p:cNvPr id="6" name="Footer Placeholder 5"/>
          <p:cNvSpPr txBox="1">
            <a:spLocks noGrp="1"/>
          </p:cNvSpPr>
          <p:nvPr/>
        </p:nvSpPr>
        <p:spPr>
          <a:xfrm>
            <a:off x="0" y="8659813"/>
            <a:ext cx="2971800" cy="455612"/>
          </a:xfrm>
          <a:prstGeom prst="rect">
            <a:avLst/>
          </a:prstGeom>
          <a:noFill/>
        </p:spPr>
        <p:txBody>
          <a:bodyPr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</a:rPr>
              <a:t>Suprapto</a:t>
            </a:r>
          </a:p>
        </p:txBody>
      </p:sp>
      <p:sp>
        <p:nvSpPr>
          <p:cNvPr id="7" name="Header Placeholder 6"/>
          <p:cNvSpPr txBox="1">
            <a:spLocks noGrp="1"/>
          </p:cNvSpPr>
          <p:nvPr/>
        </p:nvSpPr>
        <p:spPr>
          <a:xfrm>
            <a:off x="0" y="0"/>
            <a:ext cx="2971800" cy="455613"/>
          </a:xfrm>
          <a:prstGeom prst="rect">
            <a:avLst/>
          </a:prstGeo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</a:rPr>
              <a:t>EVALUASI  PROYEK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F37A27-AB01-4E9D-98F2-43509813C22F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AAB586-E34F-48C8-B489-32C84C987A10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1A076-BA4C-479B-AF3D-D3B936260BDC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23FABE-E1DC-43FB-AF6B-6391C93BA9B7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B8AB95-9D50-4EE3-822D-322E04031EBA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4C768C-7210-4526-97FF-13608C4224FB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4F0FBC-8354-489F-A49A-7935EF7EBF78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90C110-DCF4-47E0-BBD7-7CDDB83B0AAD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F08C49-CD22-43B2-81BA-435F2245B19F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637E79-E5A9-44DE-9870-E9DA3BC565E7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DDC41D-DB0F-44DD-B142-21FB7207DE50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0E3909-CEA8-4A15-9749-A58C62ACE38E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C7EAEC-CAF0-4513-BFD7-082624F8A7D0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B3907F-D3E0-42AB-A799-885504C0744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4A5D8B-48F1-44DF-AFDB-3BB8D20B3A02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7FAA91-638E-483E-BA2E-04C78B06161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680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4" name="Header Placeholder 3"/>
          <p:cNvSpPr txBox="1">
            <a:spLocks noGrp="1"/>
          </p:cNvSpPr>
          <p:nvPr/>
        </p:nvSpPr>
        <p:spPr>
          <a:xfrm>
            <a:off x="0" y="0"/>
            <a:ext cx="2971800" cy="455613"/>
          </a:xfrm>
          <a:prstGeom prst="rect">
            <a:avLst/>
          </a:prstGeo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</a:rPr>
              <a:t>EVALUASI  PROYEK</a:t>
            </a:r>
          </a:p>
        </p:txBody>
      </p:sp>
      <p:sp>
        <p:nvSpPr>
          <p:cNvPr id="5" name="Date Placeholder 4"/>
          <p:cNvSpPr txBox="1">
            <a:spLocks noGrp="1"/>
          </p:cNvSpPr>
          <p:nvPr/>
        </p:nvSpPr>
        <p:spPr>
          <a:xfrm>
            <a:off x="3884613" y="0"/>
            <a:ext cx="2971800" cy="455613"/>
          </a:xfrm>
          <a:prstGeom prst="rect">
            <a:avLst/>
          </a:prstGeom>
          <a:noFill/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E6D03AD-A971-443E-A174-9F38E2E4985F}" type="datetime3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 November 2011</a:t>
            </a:fld>
            <a:endParaRPr lang="en-US" sz="1200">
              <a:latin typeface="+mn-lt"/>
            </a:endParaRPr>
          </a:p>
        </p:txBody>
      </p:sp>
      <p:sp>
        <p:nvSpPr>
          <p:cNvPr id="6" name="Footer Placeholder 5"/>
          <p:cNvSpPr txBox="1">
            <a:spLocks noGrp="1"/>
          </p:cNvSpPr>
          <p:nvPr/>
        </p:nvSpPr>
        <p:spPr>
          <a:xfrm>
            <a:off x="0" y="8659813"/>
            <a:ext cx="2971800" cy="455612"/>
          </a:xfrm>
          <a:prstGeom prst="rect">
            <a:avLst/>
          </a:prstGeom>
          <a:noFill/>
        </p:spPr>
        <p:txBody>
          <a:bodyPr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</a:rPr>
              <a:t>Suprapto</a:t>
            </a: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>
          <a:xfrm>
            <a:off x="3884613" y="8659813"/>
            <a:ext cx="2971800" cy="455612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AD24B54-ECC1-4660-8733-57536B15047B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E4C5CF-02A5-40D6-8AF6-CE153590726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782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4" name="Header Placeholder 3"/>
          <p:cNvSpPr txBox="1">
            <a:spLocks noGrp="1"/>
          </p:cNvSpPr>
          <p:nvPr/>
        </p:nvSpPr>
        <p:spPr>
          <a:xfrm>
            <a:off x="0" y="0"/>
            <a:ext cx="2971800" cy="455613"/>
          </a:xfrm>
          <a:prstGeom prst="rect">
            <a:avLst/>
          </a:prstGeo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</a:rPr>
              <a:t>EVALUASI  PROYEK</a:t>
            </a:r>
          </a:p>
        </p:txBody>
      </p:sp>
      <p:sp>
        <p:nvSpPr>
          <p:cNvPr id="5" name="Date Placeholder 4"/>
          <p:cNvSpPr txBox="1">
            <a:spLocks noGrp="1"/>
          </p:cNvSpPr>
          <p:nvPr/>
        </p:nvSpPr>
        <p:spPr>
          <a:xfrm>
            <a:off x="3884613" y="0"/>
            <a:ext cx="2971800" cy="455613"/>
          </a:xfrm>
          <a:prstGeom prst="rect">
            <a:avLst/>
          </a:prstGeom>
          <a:noFill/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E6D03AD-A971-443E-A174-9F38E2E4985F}" type="datetime3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 November 2011</a:t>
            </a:fld>
            <a:endParaRPr lang="en-US" sz="1200">
              <a:latin typeface="+mn-lt"/>
            </a:endParaRPr>
          </a:p>
        </p:txBody>
      </p:sp>
      <p:sp>
        <p:nvSpPr>
          <p:cNvPr id="6" name="Footer Placeholder 5"/>
          <p:cNvSpPr txBox="1">
            <a:spLocks noGrp="1"/>
          </p:cNvSpPr>
          <p:nvPr/>
        </p:nvSpPr>
        <p:spPr>
          <a:xfrm>
            <a:off x="0" y="8659813"/>
            <a:ext cx="2971800" cy="455612"/>
          </a:xfrm>
          <a:prstGeom prst="rect">
            <a:avLst/>
          </a:prstGeom>
          <a:noFill/>
        </p:spPr>
        <p:txBody>
          <a:bodyPr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</a:rPr>
              <a:t>Suprapto</a:t>
            </a: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>
          <a:xfrm>
            <a:off x="3884613" y="8659813"/>
            <a:ext cx="2971800" cy="455612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9690518-0E38-4E53-A866-E45615A35A8C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F97871-5F7B-4823-AEC1-10487CC137A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885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78853" name="Slide Number Placeholder 3"/>
          <p:cNvSpPr txBox="1">
            <a:spLocks noGrp="1"/>
          </p:cNvSpPr>
          <p:nvPr/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8F9DA3A-2447-40C8-888B-5BF05C4C1EE6}" type="slidenum">
              <a:rPr lang="en-US" sz="1200">
                <a:latin typeface="Calibri" pitchFamily="34" charset="0"/>
              </a:rPr>
              <a:pPr algn="r"/>
              <a:t>8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0BABF6-1C46-41AF-952D-0DC80214F26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7987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84613" y="8659813"/>
            <a:ext cx="2971800" cy="455612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06F2E70-0E83-4D1F-A181-B1197AB46557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en-US" sz="1200">
              <a:latin typeface="+mn-lt"/>
            </a:endParaRPr>
          </a:p>
        </p:txBody>
      </p:sp>
      <p:sp>
        <p:nvSpPr>
          <p:cNvPr id="5" name="Date Placeholder 4"/>
          <p:cNvSpPr txBox="1">
            <a:spLocks noGrp="1"/>
          </p:cNvSpPr>
          <p:nvPr/>
        </p:nvSpPr>
        <p:spPr>
          <a:xfrm>
            <a:off x="3884613" y="0"/>
            <a:ext cx="2971800" cy="455613"/>
          </a:xfrm>
          <a:prstGeom prst="rect">
            <a:avLst/>
          </a:prstGeom>
          <a:noFill/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911413F-218F-4603-B5C8-43C49CEAE01E}" type="datetime3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 November 2011</a:t>
            </a:fld>
            <a:endParaRPr lang="en-US" sz="1200">
              <a:latin typeface="+mn-lt"/>
            </a:endParaRPr>
          </a:p>
        </p:txBody>
      </p:sp>
      <p:sp>
        <p:nvSpPr>
          <p:cNvPr id="6" name="Footer Placeholder 5"/>
          <p:cNvSpPr txBox="1">
            <a:spLocks noGrp="1"/>
          </p:cNvSpPr>
          <p:nvPr/>
        </p:nvSpPr>
        <p:spPr>
          <a:xfrm>
            <a:off x="0" y="8659813"/>
            <a:ext cx="2971800" cy="455612"/>
          </a:xfrm>
          <a:prstGeom prst="rect">
            <a:avLst/>
          </a:prstGeom>
          <a:noFill/>
        </p:spPr>
        <p:txBody>
          <a:bodyPr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</a:rPr>
              <a:t>Suprapto</a:t>
            </a:r>
          </a:p>
        </p:txBody>
      </p:sp>
      <p:sp>
        <p:nvSpPr>
          <p:cNvPr id="7" name="Header Placeholder 6"/>
          <p:cNvSpPr txBox="1">
            <a:spLocks noGrp="1"/>
          </p:cNvSpPr>
          <p:nvPr/>
        </p:nvSpPr>
        <p:spPr>
          <a:xfrm>
            <a:off x="0" y="0"/>
            <a:ext cx="2971800" cy="455613"/>
          </a:xfrm>
          <a:prstGeom prst="rect">
            <a:avLst/>
          </a:prstGeo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</a:rPr>
              <a:t>EVALUASI  PROYEK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67B12D03-B411-40C7-B889-C164FA2D57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A3C35-04B1-49CD-807B-FBB31AC5C5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D45B0-BEC1-4669-BBC8-8AEE296D78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70013" y="1827213"/>
            <a:ext cx="7313612" cy="4114800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49883-C1C1-40B4-84AE-2016F4F19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9A298-FC22-4063-AF10-1D79866517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92836-A5CD-4572-86DF-CEADE31A2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67F8C-BBF7-4AA7-8436-CA3F16F2F9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75227-5BCF-4FD3-BDBC-67D33E23A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C0F7B-4DC0-43F4-A520-DFF5DB17D3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880F-F1FC-4511-8D52-E1E34E81D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4DEBE-CCE1-4D34-9BD3-29398FA9A2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CFCCC9-A4CB-4444-98C7-DA29D3AE5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0C6D9-76E1-4FB3-A86E-F2E4E116D1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3CE68-4265-4982-B185-2AD6B65A8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7D5AD-CA8A-4CC3-87A3-FA90A957B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BCFFC-6B3E-4426-B1E7-1A7D8E966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20B49-0771-44A6-9D1C-FC489AEB1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059565B-5DF7-4FF6-992B-AC475E684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3F97A-9428-4E6C-8617-0AE886577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31E34-4AE0-4033-B98E-48BA8225E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EA389-7F73-4983-A673-5BF09262EF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74EE3-2DEE-436F-B28D-C56020044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285C01D-2BCA-4547-9DE6-F9EFCFAC8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B601D-38F5-45EF-8559-3659935B6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78062-735A-4D09-8BFE-F293243A70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197E5-44FE-4B6C-8A53-2D34BC146F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1081D-17AA-4BF9-93CF-6570CC307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F5C02-4230-4AD7-AC76-37DAAD591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8B0E7-F5D6-4CEE-93E1-2137CC20B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E853AE8-0BB9-4515-9722-3130967B19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730B8-06B9-4BED-A838-24628187D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22396CA-36C7-497E-A8DB-5406C24C2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617D8-8AA6-4EBB-8C93-0E14E2108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39EA95-8C96-4D93-A047-B1260D465A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FFBA52F-E677-4F84-9B55-7926310FD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4A616-B6BE-481D-AF36-57BC562C5D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2695ADF-A153-466D-A5CD-BDEB086EE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7D2EF8D-4100-4663-A01B-6E89B81CBE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FAC41-6378-4C16-88B4-956CDA088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747CB-3616-4FC1-8B31-CC5DD1D96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6FDFE-8C0B-4D7F-825A-EF9131887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15BC5-1C0A-4CF9-9AAB-8EFBFC33B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821E0-2881-4D4B-A269-48DBC95CB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E7782-8DB3-4587-BE28-8CCEECE2F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20AE4B-6CB9-474C-8597-4F3FF6879E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E4700-34AA-42E9-B99E-7E0A92058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EF3A6-F1FC-4386-8D54-25961C275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867E6-12FC-40AD-A0AF-44E550D6F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1BE31-A540-470D-8A56-17E3BFD1E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A9396-80CE-42B4-AB8E-688BC0A4A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3B5FF-F832-4D75-8106-E632B5078F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45E5A-5053-4FBE-8F6D-0BF289591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A16D-FC65-4019-B3E0-B07326566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DC175-ECEB-47AC-9B02-0A2144DE61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573BC00-3955-4E34-821B-A17A2C02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816033-A7A7-44B2-A5B1-51BEF026F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92772-4B25-4062-8FA1-D6EE6E81B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C7C21-7E3D-41FE-A63A-D14C1A05D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B49E7-D668-483A-923C-5957418E3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A0C87E6-8BE4-452F-972B-46D6D0FC0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C742F-C452-4EA2-A45D-7C88D345A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40684-88AD-4A84-B17A-D31A9C13A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2AB2E6D0-29B5-4837-A853-44BDD3619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F3C38B6C-1EC6-4D76-AA28-0035A72C0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FC3DA-1FF8-4165-867A-8C93892D2E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5F9F7-C59C-4630-984D-5F3B907B8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14082-B757-404E-BE6A-27AB9B3F9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808DA26-5A8B-453D-874F-F39617060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F10C3ADB-F2E8-4478-A94F-E1C3C0CBC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E9D681EF-B54F-472C-AB1F-9FB7DC7D0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06" r:id="rId1"/>
    <p:sldLayoutId id="2147484407" r:id="rId2"/>
    <p:sldLayoutId id="2147484408" r:id="rId3"/>
    <p:sldLayoutId id="2147484409" r:id="rId4"/>
    <p:sldLayoutId id="2147484410" r:id="rId5"/>
    <p:sldLayoutId id="2147484411" r:id="rId6"/>
    <p:sldLayoutId id="2147484377" r:id="rId7"/>
    <p:sldLayoutId id="2147484412" r:id="rId8"/>
    <p:sldLayoutId id="2147484413" r:id="rId9"/>
    <p:sldLayoutId id="2147484378" r:id="rId10"/>
    <p:sldLayoutId id="2147484379" r:id="rId11"/>
    <p:sldLayoutId id="2147484380" r:id="rId12"/>
    <p:sldLayoutId id="2147484381" r:id="rId13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7D7A6FF-8326-4321-B155-BEB0EDF06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4" r:id="rId1"/>
    <p:sldLayoutId id="2147484382" r:id="rId2"/>
    <p:sldLayoutId id="2147484415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416" r:id="rId9"/>
    <p:sldLayoutId id="2147484388" r:id="rId10"/>
    <p:sldLayoutId id="214748438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0886AC68-85CE-4EF7-997D-3433C0412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7" r:id="rId1"/>
    <p:sldLayoutId id="2147484390" r:id="rId2"/>
    <p:sldLayoutId id="2147484418" r:id="rId3"/>
    <p:sldLayoutId id="2147484391" r:id="rId4"/>
    <p:sldLayoutId id="2147484392" r:id="rId5"/>
    <p:sldLayoutId id="2147484393" r:id="rId6"/>
    <p:sldLayoutId id="2147484394" r:id="rId7"/>
    <p:sldLayoutId id="2147484419" r:id="rId8"/>
    <p:sldLayoutId id="2147484420" r:id="rId9"/>
    <p:sldLayoutId id="2147484395" r:id="rId10"/>
    <p:sldLayoutId id="2147484396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ED0D1E3-CB6B-4B32-9A6C-3664F9F8A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1" r:id="rId1"/>
    <p:sldLayoutId id="2147484422" r:id="rId2"/>
    <p:sldLayoutId id="2147484423" r:id="rId3"/>
    <p:sldLayoutId id="2147484424" r:id="rId4"/>
    <p:sldLayoutId id="2147484425" r:id="rId5"/>
    <p:sldLayoutId id="2147484426" r:id="rId6"/>
    <p:sldLayoutId id="2147484427" r:id="rId7"/>
    <p:sldLayoutId id="2147484428" r:id="rId8"/>
    <p:sldLayoutId id="2147484429" r:id="rId9"/>
    <p:sldLayoutId id="2147484430" r:id="rId10"/>
    <p:sldLayoutId id="2147484431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69B4CFD-1141-42A4-9FF6-2D0E7A74D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397" r:id="rId4"/>
    <p:sldLayoutId id="2147484435" r:id="rId5"/>
    <p:sldLayoutId id="2147484398" r:id="rId6"/>
    <p:sldLayoutId id="2147484436" r:id="rId7"/>
    <p:sldLayoutId id="2147484437" r:id="rId8"/>
    <p:sldLayoutId id="2147484438" r:id="rId9"/>
    <p:sldLayoutId id="2147484399" r:id="rId10"/>
    <p:sldLayoutId id="2147484439" r:id="rId11"/>
    <p:sldLayoutId id="2147484400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5FC2509-A1E8-4B84-A663-69F5D4AC7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01" r:id="rId4"/>
    <p:sldLayoutId id="2147484443" r:id="rId5"/>
    <p:sldLayoutId id="2147484402" r:id="rId6"/>
    <p:sldLayoutId id="2147484403" r:id="rId7"/>
    <p:sldLayoutId id="2147484444" r:id="rId8"/>
    <p:sldLayoutId id="2147484445" r:id="rId9"/>
    <p:sldLayoutId id="2147484404" r:id="rId10"/>
    <p:sldLayoutId id="2147484405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81000"/>
            <a:ext cx="7848600" cy="1905000"/>
          </a:xfrm>
        </p:spPr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en-US" sz="5400" dirty="0" smtClean="0">
                <a:solidFill>
                  <a:schemeClr val="tx1">
                    <a:lumMod val="95000"/>
                  </a:schemeClr>
                </a:solidFill>
                <a:latin typeface="Broadway" pitchFamily="82" charset="0"/>
              </a:rPr>
              <a:t>STUDI KELAYAKAN</a:t>
            </a:r>
            <a:br>
              <a:rPr lang="en-US" sz="5400" dirty="0" smtClean="0">
                <a:solidFill>
                  <a:schemeClr val="tx1">
                    <a:lumMod val="95000"/>
                  </a:schemeClr>
                </a:solidFill>
                <a:latin typeface="Broadway" pitchFamily="82" charset="0"/>
              </a:rPr>
            </a:br>
            <a:r>
              <a:rPr lang="en-US" sz="5400" dirty="0" smtClean="0">
                <a:solidFill>
                  <a:schemeClr val="tx1">
                    <a:lumMod val="95000"/>
                  </a:schemeClr>
                </a:solidFill>
                <a:latin typeface="Broadway" pitchFamily="82" charset="0"/>
              </a:rPr>
              <a:t>INVESTASI BISNIS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438400" y="3886200"/>
            <a:ext cx="46482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Oleh</a:t>
            </a:r>
            <a:r>
              <a:rPr lang="en-US" dirty="0"/>
              <a:t>:</a:t>
            </a:r>
          </a:p>
          <a:p>
            <a:pPr algn="ctr">
              <a:defRPr/>
            </a:pPr>
            <a:r>
              <a:rPr lang="en-US" dirty="0"/>
              <a:t>Fanny </a:t>
            </a:r>
            <a:r>
              <a:rPr lang="en-US" dirty="0" err="1"/>
              <a:t>Widadie</a:t>
            </a:r>
            <a:r>
              <a:rPr lang="en-US" dirty="0"/>
              <a:t>, S.P, </a:t>
            </a:r>
            <a:r>
              <a:rPr lang="en-US" dirty="0" err="1"/>
              <a:t>M.Agr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641" name="Group 177"/>
          <p:cNvGraphicFramePr>
            <a:graphicFrameLocks noGrp="1"/>
          </p:cNvGraphicFramePr>
          <p:nvPr/>
        </p:nvGraphicFramePr>
        <p:xfrm>
          <a:off x="381000" y="457200"/>
          <a:ext cx="8534400" cy="5778500"/>
        </p:xfrm>
        <a:graphic>
          <a:graphicData uri="http://schemas.openxmlformats.org/drawingml/2006/table">
            <a:tbl>
              <a:tblPr/>
              <a:tblGrid>
                <a:gridCol w="942975"/>
                <a:gridCol w="25400"/>
                <a:gridCol w="261938"/>
                <a:gridCol w="163512"/>
                <a:gridCol w="425450"/>
                <a:gridCol w="436563"/>
                <a:gridCol w="423862"/>
                <a:gridCol w="436563"/>
                <a:gridCol w="804862"/>
                <a:gridCol w="423863"/>
                <a:gridCol w="427037"/>
                <a:gridCol w="423863"/>
                <a:gridCol w="425450"/>
                <a:gridCol w="423862"/>
                <a:gridCol w="423863"/>
                <a:gridCol w="539750"/>
                <a:gridCol w="436562"/>
                <a:gridCol w="544513"/>
                <a:gridCol w="544512"/>
              </a:tblGrid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■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KONSEKUENSI DILAKSANAKAN PROYEK :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8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Diperlukan biaya, pengorbanan baik langsung dan tidak langsung maupun yang tangible dan intangible. 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Tangible Cost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▪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Real cost  (Rp)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▪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Opportunity Cost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□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COST  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Intangible Cost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▪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Kerusakan lingkungan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▪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Ketidak nyamanan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▪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Kesenjangan/keresahan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8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8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8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8507" name="Line 7"/>
          <p:cNvSpPr>
            <a:spLocks noChangeShapeType="1"/>
          </p:cNvSpPr>
          <p:nvPr/>
        </p:nvSpPr>
        <p:spPr bwMode="auto">
          <a:xfrm>
            <a:off x="1285875" y="26250900"/>
            <a:ext cx="314325" cy="2190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58508" name="Line 8"/>
          <p:cNvSpPr>
            <a:spLocks noChangeShapeType="1"/>
          </p:cNvSpPr>
          <p:nvPr/>
        </p:nvSpPr>
        <p:spPr bwMode="auto">
          <a:xfrm flipV="1">
            <a:off x="1343025" y="25784175"/>
            <a:ext cx="323850" cy="2000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58509" name="Line 145"/>
          <p:cNvSpPr>
            <a:spLocks noChangeShapeType="1"/>
          </p:cNvSpPr>
          <p:nvPr/>
        </p:nvSpPr>
        <p:spPr bwMode="auto">
          <a:xfrm flipV="1">
            <a:off x="2057400" y="2514600"/>
            <a:ext cx="990600" cy="53340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58510" name="Line 146"/>
          <p:cNvSpPr>
            <a:spLocks noChangeShapeType="1"/>
          </p:cNvSpPr>
          <p:nvPr/>
        </p:nvSpPr>
        <p:spPr bwMode="auto">
          <a:xfrm>
            <a:off x="1981200" y="3581400"/>
            <a:ext cx="838200" cy="45720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58511" name="Oval 158"/>
          <p:cNvSpPr>
            <a:spLocks noChangeArrowheads="1"/>
          </p:cNvSpPr>
          <p:nvPr/>
        </p:nvSpPr>
        <p:spPr bwMode="auto">
          <a:xfrm>
            <a:off x="7620000" y="1905000"/>
            <a:ext cx="1295400" cy="1524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800">
                <a:solidFill>
                  <a:schemeClr val="bg1"/>
                </a:solidFill>
              </a:rPr>
              <a:t>ANALISA  </a:t>
            </a:r>
          </a:p>
          <a:p>
            <a:pPr algn="ctr"/>
            <a:r>
              <a:rPr lang="es-ES" sz="1800">
                <a:solidFill>
                  <a:schemeClr val="bg1"/>
                </a:solidFill>
              </a:rPr>
              <a:t>PRIVAT  </a:t>
            </a:r>
          </a:p>
          <a:p>
            <a:pPr algn="ctr"/>
            <a:r>
              <a:rPr lang="es-ES" sz="1800">
                <a:solidFill>
                  <a:schemeClr val="bg1"/>
                </a:solidFill>
              </a:rPr>
              <a:t>(harga </a:t>
            </a:r>
          </a:p>
          <a:p>
            <a:pPr algn="ctr"/>
            <a:r>
              <a:rPr lang="es-ES" sz="1800">
                <a:solidFill>
                  <a:schemeClr val="bg1"/>
                </a:solidFill>
              </a:rPr>
              <a:t>pasar)</a:t>
            </a:r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58512" name="Oval 160"/>
          <p:cNvSpPr>
            <a:spLocks noChangeArrowheads="1"/>
          </p:cNvSpPr>
          <p:nvPr/>
        </p:nvSpPr>
        <p:spPr bwMode="auto">
          <a:xfrm>
            <a:off x="1981200" y="4495800"/>
            <a:ext cx="1600200" cy="1600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">
              <a:buClr>
                <a:schemeClr val="tx2"/>
              </a:buClr>
              <a:buSzPct val="70000"/>
            </a:pPr>
            <a:r>
              <a:rPr lang="en-US" sz="1800">
                <a:solidFill>
                  <a:schemeClr val="bg1"/>
                </a:solidFill>
              </a:rPr>
              <a:t>ANALISA </a:t>
            </a:r>
          </a:p>
          <a:p>
            <a:pPr algn="ctr" fontAlgn="b">
              <a:buClr>
                <a:schemeClr val="tx2"/>
              </a:buClr>
              <a:buSzPct val="70000"/>
            </a:pPr>
            <a:r>
              <a:rPr lang="en-US" sz="1800">
                <a:solidFill>
                  <a:schemeClr val="bg1"/>
                </a:solidFill>
              </a:rPr>
              <a:t>SOSIAL  </a:t>
            </a:r>
          </a:p>
          <a:p>
            <a:pPr algn="ctr" fontAlgn="b">
              <a:buClr>
                <a:schemeClr val="tx2"/>
              </a:buClr>
              <a:buSzPct val="70000"/>
            </a:pPr>
            <a:r>
              <a:rPr lang="en-US" sz="1800">
                <a:solidFill>
                  <a:schemeClr val="bg1"/>
                </a:solidFill>
              </a:rPr>
              <a:t>(shadow </a:t>
            </a:r>
          </a:p>
          <a:p>
            <a:pPr algn="ctr" fontAlgn="b">
              <a:buClr>
                <a:schemeClr val="tx2"/>
              </a:buClr>
              <a:buSzPct val="70000"/>
            </a:pPr>
            <a:r>
              <a:rPr lang="en-US" sz="1800">
                <a:solidFill>
                  <a:schemeClr val="bg1"/>
                </a:solidFill>
              </a:rPr>
              <a:t>price) </a:t>
            </a:r>
          </a:p>
          <a:p>
            <a:pPr algn="ctr"/>
            <a:endParaRPr lang="en-US" sz="1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62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772400" cy="457200"/>
          </a:xfrm>
        </p:spPr>
        <p:txBody>
          <a:bodyPr/>
          <a:lstStyle/>
          <a:p>
            <a:pPr marL="54864" indent="0" algn="l" eaLnBrk="1" fontAlgn="auto" hangingPunct="1">
              <a:spcAft>
                <a:spcPts val="0"/>
              </a:spcAft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Tahoma" pitchFamily="34" charset="0"/>
              </a:rPr>
              <a:t>Evaluasi</a:t>
            </a:r>
            <a:r>
              <a:rPr lang="en-US" sz="2000" dirty="0" smtClean="0">
                <a:solidFill>
                  <a:schemeClr val="tx1"/>
                </a:solidFill>
                <a:latin typeface="Tahoma" pitchFamily="34" charset="0"/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  <a:latin typeface="Tahoma" pitchFamily="34" charset="0"/>
              </a:rPr>
              <a:t>Proyek</a:t>
            </a:r>
            <a:r>
              <a:rPr lang="en-US" sz="2000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ahoma" pitchFamily="34" charset="0"/>
              </a:rPr>
              <a:t>adalah</a:t>
            </a:r>
            <a:r>
              <a:rPr lang="en-US" sz="2000" dirty="0" smtClean="0">
                <a:solidFill>
                  <a:schemeClr val="tx1"/>
                </a:solidFill>
                <a:latin typeface="Tahoma" pitchFamily="34" charset="0"/>
              </a:rPr>
              <a:t> :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3733800"/>
            <a:ext cx="8229600" cy="1219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 smtClean="0">
                <a:latin typeface="Tahoma" pitchFamily="34" charset="0"/>
              </a:rPr>
              <a:t>Penelt</a:t>
            </a:r>
            <a:r>
              <a:rPr lang="en-US" sz="2100" smtClean="0">
                <a:solidFill>
                  <a:srgbClr val="008000"/>
                </a:solidFill>
                <a:latin typeface="Tahoma" pitchFamily="34" charset="0"/>
              </a:rPr>
              <a:t> </a:t>
            </a:r>
            <a:r>
              <a:rPr lang="en-US" sz="2100" smtClean="0">
                <a:latin typeface="Tahoma" pitchFamily="34" charset="0"/>
              </a:rPr>
              <a:t>ttg dapat tdknya suatu </a:t>
            </a:r>
            <a:r>
              <a:rPr lang="en-US" sz="2100" u="sng" smtClean="0">
                <a:latin typeface="Tahoma" pitchFamily="34" charset="0"/>
              </a:rPr>
              <a:t>proyek </a:t>
            </a:r>
            <a:r>
              <a:rPr lang="en-US" sz="2100" smtClean="0">
                <a:latin typeface="Tahoma" pitchFamily="34" charset="0"/>
              </a:rPr>
              <a:t>dilaksanakan dg </a:t>
            </a:r>
            <a:r>
              <a:rPr lang="en-US" sz="2100" smtClean="0">
                <a:solidFill>
                  <a:srgbClr val="FF0000"/>
                </a:solidFill>
                <a:latin typeface="Tahoma" pitchFamily="34" charset="0"/>
              </a:rPr>
              <a:t>berhasil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100" smtClean="0">
                <a:solidFill>
                  <a:srgbClr val="FF0000"/>
                </a:solidFill>
                <a:latin typeface="Tahoma" pitchFamily="34" charset="0"/>
              </a:rPr>
              <a:t>   arti terbatas </a:t>
            </a:r>
            <a:r>
              <a:rPr lang="en-US" sz="2100" smtClean="0">
                <a:solidFill>
                  <a:srgbClr val="FF0000"/>
                </a:solidFill>
                <a:latin typeface="Tahoma" pitchFamily="34" charset="0"/>
                <a:sym typeface="Wingdings" pitchFamily="2" charset="2"/>
              </a:rPr>
              <a:t> </a:t>
            </a:r>
            <a:r>
              <a:rPr lang="fi-FI" sz="2100" smtClean="0">
                <a:latin typeface="Tahoma" pitchFamily="34" charset="0"/>
              </a:rPr>
              <a:t>manfaat ekonomis (swasta) </a:t>
            </a:r>
            <a:endParaRPr lang="en-US" sz="2100" smtClean="0">
              <a:solidFill>
                <a:srgbClr val="FF0000"/>
              </a:solidFill>
              <a:latin typeface="Tahoma" pitchFamily="34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100" smtClean="0">
                <a:solidFill>
                  <a:srgbClr val="FF0000"/>
                </a:solidFill>
                <a:latin typeface="Tahoma" pitchFamily="34" charset="0"/>
              </a:rPr>
              <a:t>   arti luas/relatif </a:t>
            </a:r>
            <a:r>
              <a:rPr lang="en-US" sz="2100" smtClean="0">
                <a:solidFill>
                  <a:srgbClr val="FF0000"/>
                </a:solidFill>
                <a:latin typeface="Tahoma" pitchFamily="34" charset="0"/>
                <a:sym typeface="Wingdings" pitchFamily="2" charset="2"/>
              </a:rPr>
              <a:t> </a:t>
            </a:r>
            <a:r>
              <a:rPr lang="en-US" sz="2100" smtClean="0">
                <a:latin typeface="Tahoma" pitchFamily="34" charset="0"/>
                <a:sym typeface="Wingdings" pitchFamily="2" charset="2"/>
              </a:rPr>
              <a:t>manfaat</a:t>
            </a:r>
            <a:r>
              <a:rPr lang="en-US" sz="2100" smtClean="0">
                <a:solidFill>
                  <a:srgbClr val="FF0000"/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fi-FI" sz="2100" smtClean="0">
                <a:latin typeface="Tahoma" pitchFamily="34" charset="0"/>
              </a:rPr>
              <a:t>non ekonomis (masy, pemerintah dll) </a:t>
            </a:r>
            <a:endParaRPr lang="en-US" sz="1900" smtClean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2971800" y="1295400"/>
            <a:ext cx="38862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/>
              <a:t>Menilai  (assesment, appraisal)		</a:t>
            </a:r>
          </a:p>
          <a:p>
            <a:r>
              <a:rPr lang="en-US" sz="2000"/>
              <a:t>Menaksir (estimate)</a:t>
            </a:r>
          </a:p>
          <a:p>
            <a:r>
              <a:rPr lang="en-US" sz="2000"/>
              <a:t>Mengukur (measure)</a:t>
            </a:r>
          </a:p>
          <a:p>
            <a:r>
              <a:rPr lang="en-US" sz="2000"/>
              <a:t>Membandingkan	</a:t>
            </a:r>
          </a:p>
        </p:txBody>
      </p:sp>
      <p:sp>
        <p:nvSpPr>
          <p:cNvPr id="59397" name="Oval 10"/>
          <p:cNvSpPr>
            <a:spLocks noChangeArrowheads="1"/>
          </p:cNvSpPr>
          <p:nvPr/>
        </p:nvSpPr>
        <p:spPr bwMode="auto">
          <a:xfrm>
            <a:off x="6629400" y="381000"/>
            <a:ext cx="2057400" cy="10668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COST</a:t>
            </a:r>
          </a:p>
        </p:txBody>
      </p:sp>
      <p:sp>
        <p:nvSpPr>
          <p:cNvPr id="59398" name="Oval 11"/>
          <p:cNvSpPr>
            <a:spLocks noChangeArrowheads="1"/>
          </p:cNvSpPr>
          <p:nvPr/>
        </p:nvSpPr>
        <p:spPr bwMode="auto">
          <a:xfrm>
            <a:off x="6629400" y="2438400"/>
            <a:ext cx="2057400" cy="1066800"/>
          </a:xfrm>
          <a:prstGeom prst="ellipse">
            <a:avLst/>
          </a:prstGeom>
          <a:solidFill>
            <a:srgbClr val="008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BENEFIT</a:t>
            </a:r>
          </a:p>
        </p:txBody>
      </p:sp>
      <p:sp>
        <p:nvSpPr>
          <p:cNvPr id="59399" name="Line 12"/>
          <p:cNvSpPr>
            <a:spLocks noChangeShapeType="1"/>
          </p:cNvSpPr>
          <p:nvPr/>
        </p:nvSpPr>
        <p:spPr bwMode="auto">
          <a:xfrm flipV="1">
            <a:off x="838200" y="2362200"/>
            <a:ext cx="2133600" cy="1447800"/>
          </a:xfrm>
          <a:prstGeom prst="line">
            <a:avLst/>
          </a:prstGeom>
          <a:noFill/>
          <a:ln w="57150" cmpd="thinThick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612775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2800" smtClean="0">
                <a:solidFill>
                  <a:srgbClr val="FF0000"/>
                </a:solidFill>
              </a:rPr>
              <a:t>JENIS PROYEK BIDANG PERTANIAN</a:t>
            </a:r>
          </a:p>
        </p:txBody>
      </p:sp>
      <p:graphicFrame>
        <p:nvGraphicFramePr>
          <p:cNvPr id="102986" name="Group 586"/>
          <p:cNvGraphicFramePr>
            <a:graphicFrameLocks noGrp="1"/>
          </p:cNvGraphicFramePr>
          <p:nvPr>
            <p:ph type="tbl" idx="1"/>
          </p:nvPr>
        </p:nvGraphicFramePr>
        <p:xfrm>
          <a:off x="228600" y="1827213"/>
          <a:ext cx="8686800" cy="3784600"/>
        </p:xfrm>
        <a:graphic>
          <a:graphicData uri="http://schemas.openxmlformats.org/drawingml/2006/table">
            <a:tbl>
              <a:tblPr/>
              <a:tblGrid>
                <a:gridCol w="2709863"/>
                <a:gridCol w="5976937"/>
              </a:tblGrid>
              <a:tr h="61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Proyek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Fisik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kelihatan secara visual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Proyek Non Fisik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hanya bisa dirasakan manfaatnya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Long term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jangka panjang/ multi years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Short term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jangka pendek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Modal sendiri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APBN, Modal sendiri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Modal pinjaman/ hibah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Bank,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Bantuan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Luar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Negeri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: ADB, WB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460375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24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CONTOH PROYEK BIDANG PERTANIAN</a:t>
            </a:r>
          </a:p>
        </p:txBody>
      </p:sp>
      <p:graphicFrame>
        <p:nvGraphicFramePr>
          <p:cNvPr id="104543" name="Group 95"/>
          <p:cNvGraphicFramePr>
            <a:graphicFrameLocks noGrp="1"/>
          </p:cNvGraphicFramePr>
          <p:nvPr>
            <p:ph type="tbl" idx="1"/>
          </p:nvPr>
        </p:nvGraphicFramePr>
        <p:xfrm>
          <a:off x="304800" y="1676400"/>
          <a:ext cx="8455025" cy="4324350"/>
        </p:xfrm>
        <a:graphic>
          <a:graphicData uri="http://schemas.openxmlformats.org/drawingml/2006/table">
            <a:tbl>
              <a:tblPr/>
              <a:tblGrid>
                <a:gridCol w="1981200"/>
                <a:gridCol w="1752600"/>
                <a:gridCol w="4721225"/>
              </a:tblGrid>
              <a:tr h="9144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Proyek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Swasta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Agrobisnis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Input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Pengadaan bibit, pupuk dan obat-obatan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5889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Produksi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Budidaya Pert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Budidaya Perkebunan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587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Output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Pengolahan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Hasil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Pemasaran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Hasil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587375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Proyek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Pemerintah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Input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Irigasi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587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Produksi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Bimas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, INSUS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5889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Output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BULOG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685800"/>
          </a:xfrm>
        </p:spPr>
        <p:txBody>
          <a:bodyPr/>
          <a:lstStyle/>
          <a:p>
            <a:pPr marL="838200" indent="-838200" eaLnBrk="1" fontAlgn="auto" hangingPunct="1">
              <a:spcAft>
                <a:spcPts val="0"/>
              </a:spcAft>
              <a:defRPr/>
            </a:pPr>
            <a:r>
              <a:rPr lang="en-US" sz="2400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Mengapa</a:t>
            </a:r>
            <a:r>
              <a:rPr lang="en-US" sz="2400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Evaluasi</a:t>
            </a:r>
            <a:r>
              <a:rPr lang="en-US" sz="2400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Proyek</a:t>
            </a:r>
            <a:r>
              <a:rPr lang="en-US" sz="2400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perlu</a:t>
            </a:r>
            <a:r>
              <a:rPr lang="en-US" sz="2400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 </a:t>
            </a:r>
            <a:r>
              <a:rPr lang="en-US" sz="2400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dilakukan</a:t>
            </a:r>
            <a:r>
              <a:rPr lang="en-US" sz="2400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? </a:t>
            </a:r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304800" y="2895600"/>
            <a:ext cx="4648200" cy="25146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38200" indent="-838200" algn="ctr">
              <a:defRPr/>
            </a:pP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</a:rPr>
              <a:t>Proyek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</a:rPr>
              <a:t>butuh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</a:rPr>
              <a:t>dana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</a:rPr>
              <a:t>besar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</a:rPr>
              <a:t>Berpengaruh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</a:rPr>
              <a:t>dalam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</a:rPr>
              <a:t>jangka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</a:rPr>
              <a:t>panjang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</a:rPr>
              <a:t>Jangan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</a:rPr>
              <a:t>sampai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</a:rPr>
              <a:t>merugi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</a:rPr>
              <a:t>Jika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</a:rPr>
              <a:t>swasta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</a:rPr>
              <a:t>proyek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</a:rPr>
              <a:t>dpt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</a:rPr>
              <a:t>dihentikan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</a:rPr>
              <a:t>JIka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</a:rPr>
              <a:t>Pemerintah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???? </a:t>
            </a:r>
            <a:br>
              <a:rPr lang="en-US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</a:rPr>
              <a:t>Menjadi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</a:rPr>
              <a:t>tidak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</a:rPr>
              <a:t>sehat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br>
              <a:rPr lang="en-US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</a:rPr>
              <a:t>krn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</a:rPr>
              <a:t>ada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</a:rPr>
              <a:t>bantuan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</a:rPr>
              <a:t>subsidi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</a:rPr>
              <a:t>proteksi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</a:rPr>
              <a:t>dll</a:t>
            </a: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2468" name="Oval 6"/>
          <p:cNvSpPr>
            <a:spLocks noChangeArrowheads="1"/>
          </p:cNvSpPr>
          <p:nvPr/>
        </p:nvSpPr>
        <p:spPr bwMode="auto">
          <a:xfrm>
            <a:off x="1676400" y="609600"/>
            <a:ext cx="6477000" cy="2209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Banyak hal penyebab proyek gagal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Misal salah dalam menaksir pasar, 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teknologi yg dipakai, tenaga kerja, 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lingkungan </a:t>
            </a:r>
            <a:r>
              <a:rPr lang="en-US">
                <a:solidFill>
                  <a:schemeClr val="bg1"/>
                </a:solidFill>
                <a:sym typeface="Wingdings" pitchFamily="2" charset="2"/>
              </a:rPr>
              <a:t> Biaya membengkak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2469" name="AutoShape 7"/>
          <p:cNvSpPr>
            <a:spLocks noChangeArrowheads="1"/>
          </p:cNvSpPr>
          <p:nvPr/>
        </p:nvSpPr>
        <p:spPr bwMode="auto">
          <a:xfrm>
            <a:off x="5181600" y="2667000"/>
            <a:ext cx="3733800" cy="2514600"/>
          </a:xfrm>
          <a:prstGeom prst="triangle">
            <a:avLst>
              <a:gd name="adj" fmla="val 50000"/>
            </a:avLst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0000"/>
                </a:solidFill>
              </a:rPr>
              <a:t>Perlu </a:t>
            </a:r>
          </a:p>
          <a:p>
            <a:pPr algn="ctr"/>
            <a:r>
              <a:rPr lang="en-US" sz="2000">
                <a:solidFill>
                  <a:srgbClr val="FF0000"/>
                </a:solidFill>
              </a:rPr>
              <a:t>Evaluasi Proyek </a:t>
            </a:r>
          </a:p>
          <a:p>
            <a:pPr algn="ctr"/>
            <a:r>
              <a:rPr lang="en-US" sz="2000">
                <a:solidFill>
                  <a:srgbClr val="FF0000"/>
                </a:solidFill>
              </a:rPr>
              <a:t>(minimal </a:t>
            </a:r>
          </a:p>
          <a:p>
            <a:pPr algn="ctr"/>
            <a:r>
              <a:rPr lang="en-US" sz="2000">
                <a:solidFill>
                  <a:srgbClr val="FF0000"/>
                </a:solidFill>
              </a:rPr>
              <a:t>kelayakan ekonomis</a:t>
            </a:r>
            <a:r>
              <a:rPr lang="en-US" sz="2000"/>
              <a:t>)</a:t>
            </a:r>
          </a:p>
        </p:txBody>
      </p:sp>
      <p:sp>
        <p:nvSpPr>
          <p:cNvPr id="62470" name="Rectangle 8"/>
          <p:cNvSpPr>
            <a:spLocks noChangeArrowheads="1"/>
          </p:cNvSpPr>
          <p:nvPr/>
        </p:nvSpPr>
        <p:spPr bwMode="auto">
          <a:xfrm>
            <a:off x="1524000" y="5715000"/>
            <a:ext cx="7391400" cy="9144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>
                <a:solidFill>
                  <a:schemeClr val="bg1"/>
                </a:solidFill>
              </a:rPr>
              <a:t>1. Meyakinkan bahwa tujuan yang ingin dicapai bisa  terlaksana. 	</a:t>
            </a:r>
          </a:p>
          <a:p>
            <a:r>
              <a:rPr lang="en-US" sz="2000">
                <a:solidFill>
                  <a:schemeClr val="bg1"/>
                </a:solidFill>
              </a:rPr>
              <a:t>2. Membandingkan dari banyak alternatif	</a:t>
            </a:r>
          </a:p>
        </p:txBody>
      </p:sp>
      <p:sp>
        <p:nvSpPr>
          <p:cNvPr id="62471" name="AutoShape 9"/>
          <p:cNvSpPr>
            <a:spLocks noChangeArrowheads="1"/>
          </p:cNvSpPr>
          <p:nvPr/>
        </p:nvSpPr>
        <p:spPr bwMode="auto">
          <a:xfrm>
            <a:off x="6781800" y="5181600"/>
            <a:ext cx="685800" cy="685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05000" y="1143000"/>
            <a:ext cx="6781800" cy="1905000"/>
          </a:xfrm>
        </p:spPr>
        <p:txBody>
          <a:bodyPr/>
          <a:lstStyle/>
          <a:p>
            <a:pPr eaLnBrk="1" fontAlgn="b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smtClean="0">
                <a:solidFill>
                  <a:srgbClr val="FF0000"/>
                </a:solidFill>
              </a:rPr>
              <a:t>KAPAN EVALUASI DILAKSANAKAN ??</a:t>
            </a:r>
            <a:r>
              <a:rPr lang="en-US" sz="240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 </a:t>
            </a:r>
          </a:p>
          <a:p>
            <a:pPr eaLnBrk="1" fontAlgn="b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1. Pra implementasi </a:t>
            </a:r>
            <a:r>
              <a:rPr lang="en-US" sz="240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en-US" sz="240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Feasibility Study 			</a:t>
            </a:r>
          </a:p>
          <a:p>
            <a:pPr eaLnBrk="1" fontAlgn="b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2. Start </a:t>
            </a:r>
            <a:r>
              <a:rPr lang="en-US" sz="240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  <a:sym typeface="Wingdings" pitchFamily="2" charset="2"/>
              </a:rPr>
              <a:t> </a:t>
            </a:r>
            <a:r>
              <a:rPr lang="en-US" sz="240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Benchmark</a:t>
            </a:r>
          </a:p>
          <a:p>
            <a:pPr eaLnBrk="1" fontAlgn="b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3. Implementasi </a:t>
            </a:r>
            <a:r>
              <a:rPr lang="en-US" sz="240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en-US" sz="240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Project Monitoring Evaluation (PME)</a:t>
            </a:r>
          </a:p>
          <a:p>
            <a:pPr eaLnBrk="1" fontAlgn="b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4. Finish </a:t>
            </a:r>
            <a:r>
              <a:rPr lang="en-US" sz="240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en-US" sz="240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 Project Completion Report (PCR)</a:t>
            </a:r>
          </a:p>
        </p:txBody>
      </p:sp>
      <p:sp>
        <p:nvSpPr>
          <p:cNvPr id="63491" name="Rectangle 182"/>
          <p:cNvSpPr>
            <a:spLocks noChangeArrowheads="1"/>
          </p:cNvSpPr>
          <p:nvPr/>
        </p:nvSpPr>
        <p:spPr bwMode="auto">
          <a:xfrm>
            <a:off x="4953000" y="4191000"/>
            <a:ext cx="3963988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">
              <a:buClr>
                <a:schemeClr val="tx2"/>
              </a:buClr>
              <a:buSzPct val="70000"/>
            </a:pPr>
            <a:r>
              <a:rPr lang="en-US">
                <a:solidFill>
                  <a:srgbClr val="008000"/>
                </a:solidFill>
                <a:latin typeface="Arial Narrow" pitchFamily="34" charset="0"/>
                <a:cs typeface="Arial" pitchFamily="34" charset="0"/>
              </a:rPr>
              <a:t>MANFAAT EVALUASI :</a:t>
            </a:r>
          </a:p>
          <a:p>
            <a:pPr marL="342900" indent="-342900" fontAlgn="b">
              <a:buClr>
                <a:schemeClr val="tx2"/>
              </a:buClr>
              <a:buSzPct val="70000"/>
            </a:pPr>
            <a:r>
              <a:rPr lang="en-US">
                <a:solidFill>
                  <a:srgbClr val="008000"/>
                </a:solidFill>
                <a:latin typeface="Arial Narrow" pitchFamily="34" charset="0"/>
                <a:cs typeface="Arial" pitchFamily="34" charset="0"/>
              </a:rPr>
              <a:t>1. Menget.  Cost &amp; Benefit Proyek</a:t>
            </a:r>
          </a:p>
          <a:p>
            <a:pPr marL="342900" indent="-342900" fontAlgn="b">
              <a:buClr>
                <a:schemeClr val="tx2"/>
              </a:buClr>
              <a:buSzPct val="70000"/>
            </a:pPr>
            <a:r>
              <a:rPr lang="en-US">
                <a:solidFill>
                  <a:srgbClr val="008000"/>
                </a:solidFill>
                <a:latin typeface="Arial Narrow" pitchFamily="34" charset="0"/>
                <a:cs typeface="Arial" pitchFamily="34" charset="0"/>
              </a:rPr>
              <a:t>2. Efisiensi Sumberdaya</a:t>
            </a:r>
          </a:p>
          <a:p>
            <a:pPr marL="342900" indent="-342900" fontAlgn="b">
              <a:buClr>
                <a:schemeClr val="tx2"/>
              </a:buClr>
              <a:buSzPct val="70000"/>
            </a:pPr>
            <a:r>
              <a:rPr lang="en-US">
                <a:solidFill>
                  <a:srgbClr val="008000"/>
                </a:solidFill>
                <a:latin typeface="Arial Narrow" pitchFamily="34" charset="0"/>
                <a:cs typeface="Arial" pitchFamily="34" charset="0"/>
              </a:rPr>
              <a:t>3. Memilih alternatif terbaik</a:t>
            </a:r>
          </a:p>
          <a:p>
            <a:pPr marL="342900" indent="-342900" fontAlgn="b">
              <a:buClr>
                <a:schemeClr val="tx2"/>
              </a:buClr>
              <a:buSzPct val="70000"/>
            </a:pPr>
            <a:r>
              <a:rPr lang="en-US">
                <a:solidFill>
                  <a:srgbClr val="008000"/>
                </a:solidFill>
                <a:latin typeface="Arial Narrow" pitchFamily="34" charset="0"/>
                <a:cs typeface="Arial" pitchFamily="34" charset="0"/>
              </a:rPr>
              <a:t>4. Menyusun skala prioritas</a:t>
            </a:r>
          </a:p>
        </p:txBody>
      </p:sp>
      <p:sp>
        <p:nvSpPr>
          <p:cNvPr id="63492" name="Rectangle 184"/>
          <p:cNvSpPr>
            <a:spLocks noChangeArrowheads="1"/>
          </p:cNvSpPr>
          <p:nvPr/>
        </p:nvSpPr>
        <p:spPr bwMode="auto">
          <a:xfrm>
            <a:off x="304800" y="3581400"/>
            <a:ext cx="4038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4950" indent="-234950" fontAlgn="b">
              <a:lnSpc>
                <a:spcPct val="90000"/>
              </a:lnSpc>
              <a:buClr>
                <a:schemeClr val="tx2"/>
              </a:buClr>
              <a:buSzPct val="70000"/>
            </a:pPr>
            <a:r>
              <a:rPr lang="en-US">
                <a:solidFill>
                  <a:srgbClr val="000066"/>
                </a:solidFill>
                <a:latin typeface="Verdana" pitchFamily="34" charset="0"/>
              </a:rPr>
              <a:t>TUJUAN EVALUASI</a:t>
            </a:r>
          </a:p>
          <a:p>
            <a:pPr marL="234950" indent="-234950" fontAlgn="b">
              <a:lnSpc>
                <a:spcPct val="90000"/>
              </a:lnSpc>
              <a:buClr>
                <a:schemeClr val="tx2"/>
              </a:buClr>
              <a:buSzPct val="70000"/>
            </a:pPr>
            <a:r>
              <a:rPr lang="fi-FI" sz="2100">
                <a:solidFill>
                  <a:srgbClr val="000066"/>
                </a:solidFill>
                <a:latin typeface="Arial Narrow" pitchFamily="34" charset="0"/>
                <a:cs typeface="Arial" pitchFamily="34" charset="0"/>
              </a:rPr>
              <a:t>1. MENILAI KELAYAKAN  suatu rencana investasi		</a:t>
            </a:r>
          </a:p>
          <a:p>
            <a:pPr marL="234950" indent="-234950" fontAlgn="b">
              <a:lnSpc>
                <a:spcPct val="90000"/>
              </a:lnSpc>
              <a:buClr>
                <a:schemeClr val="tx2"/>
              </a:buClr>
              <a:buSzPct val="70000"/>
            </a:pPr>
            <a:r>
              <a:rPr lang="fi-FI" sz="2100">
                <a:solidFill>
                  <a:srgbClr val="000066"/>
                </a:solidFill>
                <a:latin typeface="Arial Narrow" pitchFamily="34" charset="0"/>
                <a:cs typeface="Arial" pitchFamily="34" charset="0"/>
              </a:rPr>
              <a:t>2. MONITORING DAN EVALUASI saat investasi dilaksanaan</a:t>
            </a:r>
          </a:p>
          <a:p>
            <a:pPr marL="234950" indent="-234950" fontAlgn="b">
              <a:buClr>
                <a:schemeClr val="tx2"/>
              </a:buClr>
              <a:buSzPct val="70000"/>
            </a:pPr>
            <a:r>
              <a:rPr lang="en-US" sz="2100">
                <a:solidFill>
                  <a:srgbClr val="000066"/>
                </a:solidFill>
                <a:latin typeface="Arial Narrow" pitchFamily="34" charset="0"/>
                <a:cs typeface="Arial" pitchFamily="34" charset="0"/>
              </a:rPr>
              <a:t>3. MENGEVALUASI  hasil akhir proyeK</a:t>
            </a: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153400" cy="3733800"/>
          </a:xfrm>
        </p:spPr>
        <p:txBody>
          <a:bodyPr/>
          <a:lstStyle/>
          <a:p>
            <a:pPr marL="54864" indent="0" algn="l" eaLnBrk="1" fontAlgn="auto" hangingPunct="1">
              <a:spcAft>
                <a:spcPts val="0"/>
              </a:spcAft>
              <a:defRPr/>
            </a:pPr>
            <a:r>
              <a:rPr lang="en-US" sz="2800" dirty="0" err="1" smtClean="0">
                <a:solidFill>
                  <a:srgbClr val="FF0000"/>
                </a:solidFill>
                <a:latin typeface="Tahoma" pitchFamily="34" charset="0"/>
              </a:rPr>
              <a:t>Setiap</a:t>
            </a: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itchFamily="34" charset="0"/>
              </a:rPr>
              <a:t>negara</a:t>
            </a:r>
            <a:r>
              <a:rPr lang="en-US" sz="2000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itchFamily="34" charset="0"/>
              </a:rPr>
              <a:t>berusaha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itchFamily="34" charset="0"/>
              </a:rPr>
              <a:t>meningkatkan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itchFamily="34" charset="0"/>
              </a:rPr>
              <a:t>investasi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ahoma" pitchFamily="34" charset="0"/>
              </a:rPr>
              <a:t>jika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itchFamily="34" charset="0"/>
              </a:rPr>
              <a:t>kurang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itchFamily="34" charset="0"/>
              </a:rPr>
              <a:t>mampu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itchFamily="34" charset="0"/>
              </a:rPr>
              <a:t>tidak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itchFamily="34" charset="0"/>
              </a:rPr>
              <a:t>segan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itchFamily="34" charset="0"/>
              </a:rPr>
              <a:t>utk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itchFamily="34" charset="0"/>
              </a:rPr>
              <a:t>mengundang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 investor </a:t>
            </a:r>
            <a:r>
              <a:rPr lang="en-US" sz="2400" dirty="0" err="1" smtClean="0">
                <a:solidFill>
                  <a:schemeClr val="tx1"/>
                </a:solidFill>
                <a:latin typeface="Tahoma" pitchFamily="34" charset="0"/>
              </a:rPr>
              <a:t>asing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b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</a:br>
            <a:r>
              <a:rPr lang="en-US" sz="2400" dirty="0" err="1" smtClean="0">
                <a:solidFill>
                  <a:srgbClr val="FF0000"/>
                </a:solidFill>
                <a:latin typeface="Tahoma" pitchFamily="34" charset="0"/>
              </a:rPr>
              <a:t>Mgp</a:t>
            </a: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</a:rPr>
              <a:t> ?????</a:t>
            </a:r>
            <a:br>
              <a:rPr lang="en-US" sz="2400" dirty="0" smtClean="0">
                <a:solidFill>
                  <a:srgbClr val="FF0000"/>
                </a:solidFill>
                <a:latin typeface="Tahoma" pitchFamily="34" charset="0"/>
              </a:rPr>
            </a:br>
            <a:r>
              <a:rPr lang="en-US" sz="2400" dirty="0" err="1" smtClean="0">
                <a:solidFill>
                  <a:schemeClr val="tx1"/>
                </a:solidFill>
                <a:latin typeface="Tahoma" pitchFamily="34" charset="0"/>
              </a:rPr>
              <a:t>Karena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itchFamily="34" charset="0"/>
              </a:rPr>
              <a:t>investasi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itchFamily="34" charset="0"/>
              </a:rPr>
              <a:t>akan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itchFamily="34" charset="0"/>
              </a:rPr>
              <a:t>menggerakkan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itchFamily="34" charset="0"/>
              </a:rPr>
              <a:t>roda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itchFamily="34" charset="0"/>
              </a:rPr>
              <a:t>perekonomian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ahoma" pitchFamily="34" charset="0"/>
              </a:rPr>
              <a:t>melalui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 :</a:t>
            </a:r>
            <a:b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*  </a:t>
            </a:r>
            <a:r>
              <a:rPr lang="en-US" sz="2400" dirty="0" err="1" smtClean="0">
                <a:solidFill>
                  <a:schemeClr val="tx1"/>
                </a:solidFill>
                <a:latin typeface="Tahoma" pitchFamily="34" charset="0"/>
              </a:rPr>
              <a:t>penyerapan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itchFamily="34" charset="0"/>
              </a:rPr>
              <a:t>tenaga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itchFamily="34" charset="0"/>
              </a:rPr>
              <a:t>kerja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, </a:t>
            </a:r>
            <a:b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*  </a:t>
            </a:r>
            <a:r>
              <a:rPr lang="en-US" sz="2400" dirty="0" err="1" smtClean="0">
                <a:solidFill>
                  <a:schemeClr val="tx1"/>
                </a:solidFill>
                <a:latin typeface="Tahoma" pitchFamily="34" charset="0"/>
              </a:rPr>
              <a:t>peningkatan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 output </a:t>
            </a:r>
            <a:r>
              <a:rPr lang="en-US" sz="2400" dirty="0" err="1" smtClean="0">
                <a:solidFill>
                  <a:schemeClr val="tx1"/>
                </a:solidFill>
                <a:latin typeface="Tahoma" pitchFamily="34" charset="0"/>
              </a:rPr>
              <a:t>yg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itchFamily="34" charset="0"/>
              </a:rPr>
              <a:t>dihasilkan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, </a:t>
            </a:r>
            <a:b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*  </a:t>
            </a:r>
            <a:r>
              <a:rPr lang="en-US" sz="2400" dirty="0" err="1" smtClean="0">
                <a:solidFill>
                  <a:schemeClr val="tx1"/>
                </a:solidFill>
                <a:latin typeface="Tahoma" pitchFamily="34" charset="0"/>
              </a:rPr>
              <a:t>penghematan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itchFamily="34" charset="0"/>
              </a:rPr>
              <a:t>penambahan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itchFamily="34" charset="0"/>
              </a:rPr>
              <a:t>devisa</a:t>
            </a:r>
            <a:r>
              <a:rPr lang="en-US" sz="2000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276600" y="4953000"/>
            <a:ext cx="5638800" cy="13716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mtClean="0">
                <a:latin typeface="Tahoma" pitchFamily="34" charset="0"/>
              </a:rPr>
              <a:t>Adakah arti penting investasi bagi</a:t>
            </a:r>
            <a:r>
              <a:rPr lang="en-US" sz="1400" smtClean="0">
                <a:solidFill>
                  <a:schemeClr val="accent2"/>
                </a:solidFill>
                <a:latin typeface="Tahoma" pitchFamily="34" charset="0"/>
              </a:rPr>
              <a:t>  </a:t>
            </a:r>
            <a:r>
              <a:rPr lang="en-US" sz="4000" smtClean="0">
                <a:solidFill>
                  <a:srgbClr val="FF0000"/>
                </a:solidFill>
                <a:latin typeface="Tahoma" pitchFamily="34" charset="0"/>
              </a:rPr>
              <a:t>perusahaan</a:t>
            </a:r>
            <a:r>
              <a:rPr lang="en-US" sz="4000" smtClean="0">
                <a:solidFill>
                  <a:schemeClr val="accent2"/>
                </a:solidFill>
                <a:latin typeface="Tahoma" pitchFamily="34" charset="0"/>
              </a:rPr>
              <a:t> ????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5181600"/>
            <a:ext cx="5105400" cy="9906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it-IT" sz="280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  <a:r>
              <a:rPr lang="it-IT" sz="2800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Arti penting INVESTASI </a:t>
            </a:r>
            <a:br>
              <a:rPr lang="it-IT" sz="2800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</a:br>
            <a:r>
              <a:rPr lang="it-IT" sz="2800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bagi perusahaan</a:t>
            </a:r>
            <a:endParaRPr lang="en-US" sz="2800" dirty="0" smtClean="0">
              <a:solidFill>
                <a:schemeClr val="tx1">
                  <a:lumMod val="95000"/>
                </a:schemeClr>
              </a:solidFill>
              <a:latin typeface="Tahoma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7772400" cy="2895600"/>
          </a:xfrm>
        </p:spPr>
        <p:txBody>
          <a:bodyPr>
            <a:normAutofit/>
          </a:bodyPr>
          <a:lstStyle/>
          <a:p>
            <a:pPr marL="609600" indent="-609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800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Pengeluaran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modal </a:t>
            </a:r>
            <a:r>
              <a:rPr lang="en-US" sz="2800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memp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konsekuensi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jangka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panjang</a:t>
            </a:r>
            <a:endParaRPr lang="en-US" sz="2800" dirty="0" smtClean="0">
              <a:solidFill>
                <a:schemeClr val="tx1">
                  <a:lumMod val="95000"/>
                </a:schemeClr>
              </a:solidFill>
              <a:latin typeface="Tahoma" pitchFamily="34" charset="0"/>
            </a:endParaRPr>
          </a:p>
          <a:p>
            <a:pPr marL="609600" indent="-609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800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Pengeluaran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modal </a:t>
            </a:r>
            <a:r>
              <a:rPr lang="en-US" sz="2800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umumnya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menyangkut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jumlah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yg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besar</a:t>
            </a:r>
            <a:endParaRPr lang="en-US" sz="2800" dirty="0" smtClean="0">
              <a:solidFill>
                <a:schemeClr val="tx1">
                  <a:lumMod val="95000"/>
                </a:schemeClr>
              </a:solidFill>
              <a:latin typeface="Tahoma" pitchFamily="34" charset="0"/>
            </a:endParaRPr>
          </a:p>
          <a:p>
            <a:pPr marL="609600" indent="-609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800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Komitmen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pengeluaran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modal </a:t>
            </a:r>
            <a:r>
              <a:rPr lang="en-US" sz="2800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susah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untuk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diubah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65540" name="AutoShape 4"/>
          <p:cNvSpPr>
            <a:spLocks noChangeArrowheads="1"/>
          </p:cNvSpPr>
          <p:nvPr/>
        </p:nvSpPr>
        <p:spPr bwMode="auto">
          <a:xfrm>
            <a:off x="5105400" y="3505200"/>
            <a:ext cx="1676400" cy="16002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381000"/>
            <a:ext cx="8686800" cy="3962400"/>
          </a:xfrm>
        </p:spPr>
        <p:txBody>
          <a:bodyPr/>
          <a:lstStyle/>
          <a:p>
            <a:pPr marL="747713" lvl="2" indent="-519113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Ruang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lingkup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kegiatan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proyek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  <a:sym typeface="Wingdings" pitchFamily="2" charset="2"/>
              </a:rPr>
              <a:t>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  <a:sym typeface="Wingdings" pitchFamily="2" charset="2"/>
              </a:rPr>
              <a:t>bidang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  <a:sym typeface="Wingdings" pitchFamily="2" charset="2"/>
              </a:rPr>
              <a:t>apa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  <a:sym typeface="Wingdings" pitchFamily="2" charset="2"/>
              </a:rPr>
              <a:t>sj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  <a:sym typeface="Wingdings" pitchFamily="2" charset="2"/>
              </a:rPr>
              <a:t>yg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  <a:sym typeface="Wingdings" pitchFamily="2" charset="2"/>
              </a:rPr>
              <a:t>akan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  <a:sym typeface="Wingdings" pitchFamily="2" charset="2"/>
              </a:rPr>
              <a:t>ditangani</a:t>
            </a:r>
            <a:endParaRPr lang="en-US" b="1" dirty="0" smtClean="0">
              <a:solidFill>
                <a:schemeClr val="tx1">
                  <a:lumMod val="95000"/>
                </a:schemeClr>
              </a:solidFill>
              <a:latin typeface="Tahoma" pitchFamily="34" charset="0"/>
            </a:endParaRPr>
          </a:p>
          <a:p>
            <a:pPr marL="747713" lvl="2" indent="-519113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Cara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kegiatan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proyek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dilakukan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  <a:sym typeface="Wingdings" pitchFamily="2" charset="2"/>
              </a:rPr>
              <a:t>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  <a:sym typeface="Wingdings" pitchFamily="2" charset="2"/>
              </a:rPr>
              <a:t>sendiri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  <a:sym typeface="Wingdings" pitchFamily="2" charset="2"/>
              </a:rPr>
              <a:t>atau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  <a:sym typeface="Wingdings" pitchFamily="2" charset="2"/>
              </a:rPr>
              <a:t>oleh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  <a:sym typeface="Wingdings" pitchFamily="2" charset="2"/>
              </a:rPr>
              <a:t>orang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  <a:sym typeface="Wingdings" pitchFamily="2" charset="2"/>
              </a:rPr>
              <a:t> lain?</a:t>
            </a:r>
            <a:endParaRPr lang="en-US" b="1" dirty="0" smtClean="0">
              <a:solidFill>
                <a:schemeClr val="tx1">
                  <a:lumMod val="95000"/>
                </a:schemeClr>
              </a:solidFill>
              <a:latin typeface="Tahoma" pitchFamily="34" charset="0"/>
            </a:endParaRPr>
          </a:p>
          <a:p>
            <a:pPr marL="747713" lvl="2" indent="-519113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Evaluasi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thd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aspek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yg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menentukan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keberhasilan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seluruh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proyek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  <a:sym typeface="Wingdings" pitchFamily="2" charset="2"/>
              </a:rPr>
              <a:t>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  <a:sym typeface="Wingdings" pitchFamily="2" charset="2"/>
              </a:rPr>
              <a:t>belajar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  <a:sym typeface="Wingdings" pitchFamily="2" charset="2"/>
              </a:rPr>
              <a:t>dr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  <a:sym typeface="Wingdings" pitchFamily="2" charset="2"/>
              </a:rPr>
              <a:t>masa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  <a:sym typeface="Wingdings" pitchFamily="2" charset="2"/>
              </a:rPr>
              <a:t>lalu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  <a:sym typeface="Wingdings" pitchFamily="2" charset="2"/>
              </a:rPr>
              <a:t>atau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  <a:sym typeface="Wingdings" pitchFamily="2" charset="2"/>
              </a:rPr>
              <a:t>dr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  <a:sym typeface="Wingdings" pitchFamily="2" charset="2"/>
              </a:rPr>
              <a:t>orang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  <a:sym typeface="Wingdings" pitchFamily="2" charset="2"/>
              </a:rPr>
              <a:t> lain</a:t>
            </a:r>
            <a:endParaRPr lang="en-US" b="1" dirty="0" smtClean="0">
              <a:solidFill>
                <a:schemeClr val="tx1">
                  <a:lumMod val="95000"/>
                </a:schemeClr>
              </a:solidFill>
              <a:latin typeface="Tahoma" pitchFamily="34" charset="0"/>
            </a:endParaRPr>
          </a:p>
          <a:p>
            <a:pPr marL="747713" lvl="2" indent="-519113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Sarana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yg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diperlukan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oleh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proyek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  <a:sym typeface="Wingdings" pitchFamily="2" charset="2"/>
              </a:rPr>
              <a:t> material, TK,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  <a:sym typeface="Wingdings" pitchFamily="2" charset="2"/>
              </a:rPr>
              <a:t>fasilitas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  <a:sym typeface="Wingdings" pitchFamily="2" charset="2"/>
              </a:rPr>
              <a:t>pendukung</a:t>
            </a:r>
            <a:endParaRPr lang="en-US" b="1" dirty="0" smtClean="0">
              <a:solidFill>
                <a:schemeClr val="tx1">
                  <a:lumMod val="95000"/>
                </a:schemeClr>
              </a:solidFill>
              <a:latin typeface="Tahoma" pitchFamily="34" charset="0"/>
            </a:endParaRPr>
          </a:p>
          <a:p>
            <a:pPr marL="747713" lvl="2" indent="-519113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Hasil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kegiatan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&amp;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biaya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yg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diperlukan</a:t>
            </a:r>
            <a:endParaRPr lang="en-US" b="1" dirty="0" smtClean="0">
              <a:solidFill>
                <a:schemeClr val="tx1">
                  <a:lumMod val="95000"/>
                </a:schemeClr>
              </a:solidFill>
              <a:latin typeface="Tahoma" pitchFamily="34" charset="0"/>
            </a:endParaRPr>
          </a:p>
          <a:p>
            <a:pPr marL="747713" lvl="2" indent="-519113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  <a:defRPr/>
            </a:pP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Manfaat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dan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pengorbanan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yg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timbul</a:t>
            </a:r>
            <a:endParaRPr lang="en-US" b="1" dirty="0" smtClean="0">
              <a:solidFill>
                <a:schemeClr val="tx1">
                  <a:lumMod val="95000"/>
                </a:schemeClr>
              </a:solidFill>
              <a:latin typeface="Tahoma" pitchFamily="34" charset="0"/>
            </a:endParaRPr>
          </a:p>
        </p:txBody>
      </p:sp>
      <p:sp>
        <p:nvSpPr>
          <p:cNvPr id="64515" name="Oval 4"/>
          <p:cNvSpPr>
            <a:spLocks noChangeArrowheads="1"/>
          </p:cNvSpPr>
          <p:nvPr/>
        </p:nvSpPr>
        <p:spPr bwMode="auto">
          <a:xfrm>
            <a:off x="4953000" y="4800600"/>
            <a:ext cx="3733800" cy="1676400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sv-SE" dirty="0">
                <a:solidFill>
                  <a:schemeClr val="accent6">
                    <a:lumMod val="50000"/>
                  </a:schemeClr>
                </a:solidFill>
              </a:rPr>
              <a:t>Hal2 yg </a:t>
            </a:r>
          </a:p>
          <a:p>
            <a:pPr algn="ctr">
              <a:defRPr/>
            </a:pPr>
            <a:r>
              <a:rPr lang="sv-SE" dirty="0">
                <a:solidFill>
                  <a:schemeClr val="accent6">
                    <a:lumMod val="50000"/>
                  </a:schemeClr>
                </a:solidFill>
              </a:rPr>
              <a:t>perlu diketahui </a:t>
            </a:r>
          </a:p>
          <a:p>
            <a:pPr algn="ctr">
              <a:defRPr/>
            </a:pPr>
            <a:r>
              <a:rPr lang="sv-SE" dirty="0">
                <a:solidFill>
                  <a:schemeClr val="accent6">
                    <a:lumMod val="50000"/>
                  </a:schemeClr>
                </a:solidFill>
              </a:rPr>
              <a:t>dlm evaluasi proyek :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6564" name="AutoShape 5"/>
          <p:cNvSpPr>
            <a:spLocks noChangeArrowheads="1"/>
          </p:cNvSpPr>
          <p:nvPr/>
        </p:nvSpPr>
        <p:spPr bwMode="auto">
          <a:xfrm rot="-6709984">
            <a:off x="6634163" y="3619500"/>
            <a:ext cx="1676400" cy="1143000"/>
          </a:xfrm>
          <a:prstGeom prst="notchedRightArrow">
            <a:avLst>
              <a:gd name="adj1" fmla="val 50000"/>
              <a:gd name="adj2" fmla="val 3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10600" cy="762000"/>
          </a:xfrm>
        </p:spPr>
        <p:txBody>
          <a:bodyPr>
            <a:normAutofit fontScale="90000"/>
          </a:bodyPr>
          <a:lstStyle/>
          <a:p>
            <a:pPr marL="401638" indent="-401638" algn="l"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</a:rPr>
              <a:t>4</a:t>
            </a: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</a:rPr>
              <a:t>. Hal2 </a:t>
            </a:r>
            <a:r>
              <a:rPr lang="en-US" sz="36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</a:rPr>
              <a:t>yg</a:t>
            </a: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</a:rPr>
              <a:t>mempengaruhi</a:t>
            </a: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</a:rPr>
              <a:t>perbedaan</a:t>
            </a: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</a:rPr>
              <a:t> </a:t>
            </a:r>
            <a:b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</a:rPr>
            </a:br>
            <a:r>
              <a:rPr lang="en-US" sz="36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</a:rPr>
              <a:t>intensitas</a:t>
            </a: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</a:rPr>
              <a:t>evaluasi</a:t>
            </a: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</a:rPr>
              <a:t>proyek</a:t>
            </a:r>
            <a:endParaRPr lang="en-US" sz="3600" dirty="0" smtClean="0">
              <a:solidFill>
                <a:schemeClr val="accent2">
                  <a:lumMod val="20000"/>
                  <a:lumOff val="80000"/>
                </a:schemeClr>
              </a:solidFill>
              <a:latin typeface="Tahoma" pitchFamily="34" charset="0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209800"/>
            <a:ext cx="8610600" cy="3886200"/>
          </a:xfrm>
        </p:spPr>
        <p:txBody>
          <a:bodyPr/>
          <a:lstStyle/>
          <a:p>
            <a:pPr marL="647700" lvl="1" indent="-533400" algn="r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sv-SE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</a:rPr>
              <a:t>Besarnya dana yang ditanamkan </a:t>
            </a:r>
          </a:p>
          <a:p>
            <a:pPr marL="647700" lvl="1" indent="-533400" algn="r" eaLnBrk="1" hangingPunct="1">
              <a:lnSpc>
                <a:spcPct val="90000"/>
              </a:lnSpc>
              <a:buFontTx/>
              <a:buNone/>
              <a:defRPr/>
            </a:pPr>
            <a:r>
              <a:rPr lang="sv-SE" dirty="0" smtClean="0">
                <a:solidFill>
                  <a:schemeClr val="accent6">
                    <a:lumMod val="90000"/>
                  </a:schemeClr>
                </a:solidFill>
                <a:latin typeface="Tahoma" pitchFamily="34" charset="0"/>
                <a:sym typeface="Wingdings" pitchFamily="2" charset="2"/>
              </a:rPr>
              <a:t> jk dana besar, evaluasi smkn mendalam</a:t>
            </a:r>
            <a:endParaRPr lang="en-US" dirty="0" smtClean="0">
              <a:solidFill>
                <a:schemeClr val="accent6">
                  <a:lumMod val="90000"/>
                </a:schemeClr>
              </a:solidFill>
              <a:latin typeface="Tahoma" pitchFamily="34" charset="0"/>
            </a:endParaRPr>
          </a:p>
          <a:p>
            <a:pPr marL="647700" lvl="1" indent="-533400" algn="r" eaLnBrk="1" hangingPunct="1">
              <a:lnSpc>
                <a:spcPct val="90000"/>
              </a:lnSpc>
              <a:buFontTx/>
              <a:buAutoNum type="arabicPeriod" startAt="2"/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</a:rPr>
              <a:t>Tingkat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</a:rPr>
              <a:t>ketidakpastian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</a:rPr>
              <a:t>proyek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</a:rPr>
              <a:t> </a:t>
            </a:r>
          </a:p>
          <a:p>
            <a:pPr marL="647700" lvl="1" indent="-533400" algn="r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chemeClr val="accent6">
                    <a:lumMod val="90000"/>
                  </a:schemeClr>
                </a:solidFill>
                <a:latin typeface="Tahoma" pitchFamily="34" charset="0"/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chemeClr val="accent6">
                    <a:lumMod val="90000"/>
                  </a:schemeClr>
                </a:solidFill>
                <a:latin typeface="Tahoma" pitchFamily="34" charset="0"/>
                <a:sym typeface="Wingdings" pitchFamily="2" charset="2"/>
              </a:rPr>
              <a:t>jk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accent6">
                    <a:lumMod val="90000"/>
                  </a:schemeClr>
                </a:solidFill>
                <a:latin typeface="Tahoma" pitchFamily="34" charset="0"/>
                <a:sym typeface="Wingdings" pitchFamily="2" charset="2"/>
              </a:rPr>
              <a:t>sulit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accent6">
                    <a:lumMod val="90000"/>
                  </a:schemeClr>
                </a:solidFill>
                <a:latin typeface="Tahoma" pitchFamily="34" charset="0"/>
                <a:sym typeface="Wingdings" pitchFamily="2" charset="2"/>
              </a:rPr>
              <a:t>diperkirakan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  <a:latin typeface="Tahoma" pitchFamily="34" charset="0"/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chemeClr val="accent6">
                    <a:lumMod val="90000"/>
                  </a:schemeClr>
                </a:solidFill>
                <a:latin typeface="Tahoma" pitchFamily="34" charset="0"/>
                <a:sym typeface="Wingdings" pitchFamily="2" charset="2"/>
              </a:rPr>
              <a:t>evaluasi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accent6">
                    <a:lumMod val="90000"/>
                  </a:schemeClr>
                </a:solidFill>
                <a:latin typeface="Tahoma" pitchFamily="34" charset="0"/>
                <a:sym typeface="Wingdings" pitchFamily="2" charset="2"/>
              </a:rPr>
              <a:t>smkn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accent6">
                    <a:lumMod val="90000"/>
                  </a:schemeClr>
                </a:solidFill>
                <a:latin typeface="Tahoma" pitchFamily="34" charset="0"/>
                <a:sym typeface="Wingdings" pitchFamily="2" charset="2"/>
              </a:rPr>
              <a:t>hati-hati</a:t>
            </a:r>
            <a:endParaRPr lang="en-US" dirty="0" smtClean="0">
              <a:solidFill>
                <a:schemeClr val="accent6">
                  <a:lumMod val="90000"/>
                </a:schemeClr>
              </a:solidFill>
              <a:latin typeface="Tahoma" pitchFamily="34" charset="0"/>
            </a:endParaRPr>
          </a:p>
          <a:p>
            <a:pPr marL="647700" lvl="1" indent="-533400" algn="r" eaLnBrk="1" hangingPunct="1">
              <a:lnSpc>
                <a:spcPct val="90000"/>
              </a:lnSpc>
              <a:buFontTx/>
              <a:buAutoNum type="arabicPeriod" startAt="3"/>
              <a:defRPr/>
            </a:pP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</a:rPr>
              <a:t>Kompleksitas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</a:rPr>
              <a:t>elemen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</a:rPr>
              <a:t>yg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</a:rPr>
              <a:t>mempengaruhi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</a:rPr>
              <a:t>proyek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</a:rPr>
              <a:t> </a:t>
            </a:r>
          </a:p>
          <a:p>
            <a:pPr marL="647700" lvl="1" indent="-533400" algn="r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  <a:latin typeface="Tahoma" pitchFamily="34" charset="0"/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chemeClr val="accent6">
                    <a:lumMod val="90000"/>
                  </a:schemeClr>
                </a:solidFill>
                <a:latin typeface="Tahoma" pitchFamily="34" charset="0"/>
                <a:sym typeface="Wingdings" pitchFamily="2" charset="2"/>
              </a:rPr>
              <a:t>jk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accent6">
                    <a:lumMod val="90000"/>
                  </a:schemeClr>
                </a:solidFill>
                <a:latin typeface="Tahoma" pitchFamily="34" charset="0"/>
                <a:sym typeface="Wingdings" pitchFamily="2" charset="2"/>
              </a:rPr>
              <a:t>faktor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accent6">
                    <a:lumMod val="90000"/>
                  </a:schemeClr>
                </a:solidFill>
                <a:latin typeface="Tahoma" pitchFamily="34" charset="0"/>
                <a:sym typeface="Wingdings" pitchFamily="2" charset="2"/>
              </a:rPr>
              <a:t>yg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accent6">
                    <a:lumMod val="90000"/>
                  </a:schemeClr>
                </a:solidFill>
                <a:latin typeface="Tahoma" pitchFamily="34" charset="0"/>
                <a:sym typeface="Wingdings" pitchFamily="2" charset="2"/>
              </a:rPr>
              <a:t>dipengaruhi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accent6">
                    <a:lumMod val="90000"/>
                  </a:schemeClr>
                </a:solidFill>
                <a:latin typeface="Tahoma" pitchFamily="34" charset="0"/>
                <a:sym typeface="Wingdings" pitchFamily="2" charset="2"/>
              </a:rPr>
              <a:t>ataupun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  <a:latin typeface="Tahoma" pitchFamily="34" charset="0"/>
                <a:sym typeface="Wingdings" pitchFamily="2" charset="2"/>
              </a:rPr>
              <a:t> yang </a:t>
            </a:r>
            <a:r>
              <a:rPr lang="en-US" dirty="0" err="1" smtClean="0">
                <a:solidFill>
                  <a:schemeClr val="accent6">
                    <a:lumMod val="90000"/>
                  </a:schemeClr>
                </a:solidFill>
                <a:latin typeface="Tahoma" pitchFamily="34" charset="0"/>
                <a:sym typeface="Wingdings" pitchFamily="2" charset="2"/>
              </a:rPr>
              <a:t>mempengaruhi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accent6">
                    <a:lumMod val="90000"/>
                  </a:schemeClr>
                </a:solidFill>
                <a:latin typeface="Tahoma" pitchFamily="34" charset="0"/>
                <a:sym typeface="Wingdings" pitchFamily="2" charset="2"/>
              </a:rPr>
              <a:t>banyak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  <a:latin typeface="Tahoma" pitchFamily="34" charset="0"/>
                <a:sym typeface="Wingdings" pitchFamily="2" charset="2"/>
              </a:rPr>
              <a:t>,</a:t>
            </a:r>
          </a:p>
          <a:p>
            <a:pPr marL="647700" lvl="1" indent="-533400" algn="r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err="1" smtClean="0">
                <a:solidFill>
                  <a:schemeClr val="accent6">
                    <a:lumMod val="90000"/>
                  </a:schemeClr>
                </a:solidFill>
                <a:latin typeface="Tahoma" pitchFamily="34" charset="0"/>
                <a:sym typeface="Wingdings" pitchFamily="2" charset="2"/>
              </a:rPr>
              <a:t>evaluasi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accent6">
                    <a:lumMod val="90000"/>
                  </a:schemeClr>
                </a:solidFill>
                <a:latin typeface="Tahoma" pitchFamily="34" charset="0"/>
                <a:sym typeface="Wingdings" pitchFamily="2" charset="2"/>
              </a:rPr>
              <a:t>smkn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accent6">
                    <a:lumMod val="90000"/>
                  </a:schemeClr>
                </a:solidFill>
                <a:latin typeface="Tahoma" pitchFamily="34" charset="0"/>
                <a:sym typeface="Wingdings" pitchFamily="2" charset="2"/>
              </a:rPr>
              <a:t>intensif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  <a:latin typeface="Tahoma" pitchFamily="34" charset="0"/>
                <a:sym typeface="Wingdings" pitchFamily="2" charset="2"/>
              </a:rPr>
              <a:t> </a:t>
            </a:r>
            <a:endParaRPr lang="en-US" b="1" dirty="0" smtClean="0">
              <a:solidFill>
                <a:schemeClr val="accent6">
                  <a:lumMod val="9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304800" y="228600"/>
          <a:ext cx="8534401" cy="6386028"/>
        </p:xfrm>
        <a:graphic>
          <a:graphicData uri="http://schemas.openxmlformats.org/drawingml/2006/table">
            <a:tbl>
              <a:tblPr/>
              <a:tblGrid>
                <a:gridCol w="1143000"/>
                <a:gridCol w="4578928"/>
                <a:gridCol w="2812473"/>
              </a:tblGrid>
              <a:tr h="4733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TATAP</a:t>
                      </a:r>
                      <a:r>
                        <a:rPr lang="en-US" sz="1600" b="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MUKA</a:t>
                      </a:r>
                      <a:endParaRPr 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POKOK BAHASAN</a:t>
                      </a:r>
                      <a:endParaRPr 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PENGAMPU</a:t>
                      </a:r>
                      <a:endParaRPr 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86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1</a:t>
                      </a:r>
                      <a:endParaRPr 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Pengertian</a:t>
                      </a:r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dan</a:t>
                      </a:r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Ruang</a:t>
                      </a:r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lingkup</a:t>
                      </a:r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Studi</a:t>
                      </a:r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Kelayakan</a:t>
                      </a:r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Investasi</a:t>
                      </a:r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Agribisnis</a:t>
                      </a:r>
                      <a:endParaRPr 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Dr. Ir.</a:t>
                      </a:r>
                      <a:r>
                        <a:rPr lang="en-US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Kusnandar</a:t>
                      </a:r>
                      <a:r>
                        <a:rPr lang="en-US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, </a:t>
                      </a:r>
                      <a:r>
                        <a:rPr lang="en-US" sz="1600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Msi</a:t>
                      </a:r>
                      <a:endParaRPr 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733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2</a:t>
                      </a:r>
                      <a:endParaRPr 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Identifikasi</a:t>
                      </a:r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Tahapan</a:t>
                      </a:r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dan</a:t>
                      </a:r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Siklus</a:t>
                      </a:r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Proyek</a:t>
                      </a:r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Agribisnis</a:t>
                      </a:r>
                      <a:endParaRPr 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Dr. Ir.</a:t>
                      </a:r>
                      <a:r>
                        <a:rPr lang="en-US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Kusnandar</a:t>
                      </a:r>
                      <a:r>
                        <a:rPr lang="en-US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, </a:t>
                      </a:r>
                      <a:r>
                        <a:rPr lang="en-US" sz="1600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Msi</a:t>
                      </a:r>
                      <a:endParaRPr lang="en-US" sz="16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51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3</a:t>
                      </a:r>
                      <a:endParaRPr lang="en-US" sz="160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Aspek</a:t>
                      </a:r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Penilaian</a:t>
                      </a:r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Proyek</a:t>
                      </a:r>
                      <a:endParaRPr 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Dr. Ir.</a:t>
                      </a:r>
                      <a:r>
                        <a:rPr lang="en-US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Kusnandar</a:t>
                      </a:r>
                      <a:r>
                        <a:rPr lang="en-US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, </a:t>
                      </a:r>
                      <a:r>
                        <a:rPr lang="en-US" sz="1600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Msi</a:t>
                      </a:r>
                      <a:endParaRPr lang="en-US" sz="16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51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4</a:t>
                      </a:r>
                      <a:endParaRPr lang="en-US" sz="160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Aspek</a:t>
                      </a:r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Penilaian</a:t>
                      </a:r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Proyek</a:t>
                      </a:r>
                      <a:endParaRPr 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Dr. Ir.</a:t>
                      </a:r>
                      <a:r>
                        <a:rPr lang="en-US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Kusnandar</a:t>
                      </a:r>
                      <a:r>
                        <a:rPr lang="en-US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, </a:t>
                      </a:r>
                      <a:r>
                        <a:rPr lang="en-US" sz="1600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Msi</a:t>
                      </a:r>
                      <a:endParaRPr lang="en-US" sz="16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51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5</a:t>
                      </a:r>
                      <a:endParaRPr lang="en-US" sz="160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Analisis</a:t>
                      </a:r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Finansial</a:t>
                      </a:r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dan</a:t>
                      </a:r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Ekonomi</a:t>
                      </a:r>
                      <a:endParaRPr 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Dr. Ir.</a:t>
                      </a:r>
                      <a:r>
                        <a:rPr lang="en-US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Kusnandar</a:t>
                      </a:r>
                      <a:r>
                        <a:rPr lang="en-US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, </a:t>
                      </a:r>
                      <a:r>
                        <a:rPr lang="en-US" sz="1600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Msi</a:t>
                      </a:r>
                      <a:endParaRPr lang="en-US" sz="16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51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6</a:t>
                      </a:r>
                      <a:endParaRPr lang="en-US" sz="160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Analisis</a:t>
                      </a:r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Finansial</a:t>
                      </a:r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dan</a:t>
                      </a:r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Ekonomi</a:t>
                      </a:r>
                      <a:endParaRPr 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Dr. Ir.</a:t>
                      </a:r>
                      <a:r>
                        <a:rPr lang="en-US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Kusnandar</a:t>
                      </a:r>
                      <a:r>
                        <a:rPr lang="en-US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, </a:t>
                      </a:r>
                      <a:r>
                        <a:rPr lang="en-US" sz="1600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Msi</a:t>
                      </a:r>
                      <a:endParaRPr lang="en-US" sz="16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51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7</a:t>
                      </a:r>
                      <a:endParaRPr lang="en-US" sz="160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Shadow price</a:t>
                      </a:r>
                      <a:endParaRPr 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Dr. Ir.</a:t>
                      </a:r>
                      <a:r>
                        <a:rPr lang="en-US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Kusnandar</a:t>
                      </a:r>
                      <a:r>
                        <a:rPr lang="en-US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, </a:t>
                      </a:r>
                      <a:r>
                        <a:rPr lang="en-US" sz="1600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Msi</a:t>
                      </a:r>
                      <a:endParaRPr lang="en-US" sz="16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51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8</a:t>
                      </a:r>
                      <a:endParaRPr lang="en-US" sz="160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Evaluasi</a:t>
                      </a:r>
                      <a:endParaRPr 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Dr. Ir.</a:t>
                      </a:r>
                      <a:r>
                        <a:rPr lang="en-US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Kusnandar</a:t>
                      </a:r>
                      <a:r>
                        <a:rPr lang="en-US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, </a:t>
                      </a:r>
                      <a:r>
                        <a:rPr lang="en-US" sz="1600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Msi</a:t>
                      </a:r>
                      <a:endParaRPr lang="en-US" sz="16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51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9</a:t>
                      </a:r>
                      <a:endParaRPr lang="en-US" sz="160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Nilai Waktu Uang </a:t>
                      </a:r>
                      <a:endParaRPr lang="en-US" sz="160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Fanny </a:t>
                      </a:r>
                      <a:r>
                        <a:rPr lang="en-US" sz="16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Widadie</a:t>
                      </a:r>
                      <a:r>
                        <a:rPr lang="en-US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, S.P,</a:t>
                      </a:r>
                      <a:r>
                        <a:rPr lang="en-US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M.Agr</a:t>
                      </a:r>
                      <a:endParaRPr 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51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10</a:t>
                      </a:r>
                      <a:endParaRPr lang="en-US" sz="160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Nilai Waktu Uang</a:t>
                      </a:r>
                      <a:endParaRPr lang="en-US" sz="160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Fanny </a:t>
                      </a:r>
                      <a:r>
                        <a:rPr lang="en-US" sz="16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Widadie</a:t>
                      </a:r>
                      <a:r>
                        <a:rPr lang="en-US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, S.P,</a:t>
                      </a:r>
                      <a:r>
                        <a:rPr lang="en-US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M.Agr</a:t>
                      </a:r>
                      <a:endParaRPr lang="en-US" sz="16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51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11</a:t>
                      </a:r>
                      <a:endParaRPr lang="en-US" sz="160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Kriteria Investasi</a:t>
                      </a:r>
                      <a:endParaRPr lang="en-US" sz="160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Fanny </a:t>
                      </a:r>
                      <a:r>
                        <a:rPr lang="en-US" sz="16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Widadie</a:t>
                      </a:r>
                      <a:r>
                        <a:rPr lang="en-US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, S.P,</a:t>
                      </a:r>
                      <a:r>
                        <a:rPr lang="en-US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M.Agr</a:t>
                      </a:r>
                      <a:endParaRPr lang="en-US" sz="16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51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12</a:t>
                      </a:r>
                      <a:endParaRPr lang="en-US" sz="160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Kriteria Investasi</a:t>
                      </a:r>
                      <a:endParaRPr lang="en-US" sz="160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Fanny </a:t>
                      </a:r>
                      <a:r>
                        <a:rPr lang="en-US" sz="16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Widadie</a:t>
                      </a:r>
                      <a:r>
                        <a:rPr lang="en-US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, S.P,</a:t>
                      </a:r>
                      <a:r>
                        <a:rPr lang="en-US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M.Agr</a:t>
                      </a:r>
                      <a:endParaRPr lang="en-US" sz="16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51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13</a:t>
                      </a:r>
                      <a:endParaRPr lang="en-US" sz="160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Kriteria Investasi</a:t>
                      </a:r>
                      <a:endParaRPr lang="en-US" sz="160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Fanny </a:t>
                      </a:r>
                      <a:r>
                        <a:rPr lang="en-US" sz="16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Widadie</a:t>
                      </a:r>
                      <a:r>
                        <a:rPr lang="en-US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, S.P,</a:t>
                      </a:r>
                      <a:r>
                        <a:rPr lang="en-US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M.Agr</a:t>
                      </a:r>
                      <a:endParaRPr lang="en-US" sz="16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51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14</a:t>
                      </a:r>
                      <a:endParaRPr lang="en-US" sz="160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Analisis Sensitifitas</a:t>
                      </a:r>
                      <a:endParaRPr lang="en-US" sz="160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Fanny </a:t>
                      </a:r>
                      <a:r>
                        <a:rPr lang="en-US" sz="16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Widadie</a:t>
                      </a:r>
                      <a:r>
                        <a:rPr lang="en-US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, S.P,</a:t>
                      </a:r>
                      <a:r>
                        <a:rPr lang="en-US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M.Agr</a:t>
                      </a:r>
                      <a:endParaRPr lang="en-US" sz="16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51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15</a:t>
                      </a:r>
                      <a:endParaRPr lang="en-US" sz="160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Analisis Resiko</a:t>
                      </a:r>
                      <a:endParaRPr lang="en-US" sz="160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Fanny </a:t>
                      </a:r>
                      <a:r>
                        <a:rPr lang="en-US" sz="16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Widadie</a:t>
                      </a:r>
                      <a:r>
                        <a:rPr lang="en-US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, S.P,</a:t>
                      </a:r>
                      <a:r>
                        <a:rPr lang="en-US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M.Agr</a:t>
                      </a:r>
                      <a:endParaRPr lang="en-US" sz="16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51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16</a:t>
                      </a:r>
                      <a:endParaRPr lang="en-US" sz="160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Evaluasi</a:t>
                      </a:r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 </a:t>
                      </a:r>
                      <a:endParaRPr 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Fanny </a:t>
                      </a:r>
                      <a:r>
                        <a:rPr lang="en-US" sz="16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Widadie</a:t>
                      </a:r>
                      <a:r>
                        <a:rPr lang="en-US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, S.P,</a:t>
                      </a:r>
                      <a:r>
                        <a:rPr lang="en-US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latino Linotype" pitchFamily="18" charset="0"/>
                          <a:ea typeface="Times New Roman"/>
                        </a:rPr>
                        <a:t>M.Agr</a:t>
                      </a:r>
                      <a:endParaRPr lang="en-US" sz="16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Palatino Linotyp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marL="54864" indent="0" algn="l"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</a:rPr>
              <a:t>5. Lembaga2 </a:t>
            </a:r>
            <a:r>
              <a:rPr lang="en-US" sz="28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</a:rPr>
              <a:t>yg</a:t>
            </a:r>
            <a:r>
              <a:rPr lang="en-US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</a:rPr>
              <a:t>memerlukan</a:t>
            </a:r>
            <a:r>
              <a:rPr lang="en-US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</a:rPr>
              <a:t>studi</a:t>
            </a:r>
            <a:r>
              <a:rPr lang="en-US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</a:rPr>
              <a:t>kelayakan</a:t>
            </a:r>
            <a:endParaRPr lang="en-US" sz="2800" dirty="0" smtClean="0">
              <a:solidFill>
                <a:schemeClr val="accent2">
                  <a:lumMod val="20000"/>
                  <a:lumOff val="80000"/>
                </a:schemeClr>
              </a:solidFill>
              <a:latin typeface="Tahoma" pitchFamily="34" charset="0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153400" cy="3886200"/>
          </a:xfrm>
          <a:solidFill>
            <a:schemeClr val="hlink"/>
          </a:solidFill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800" smtClean="0">
                <a:latin typeface="Tahoma" pitchFamily="34" charset="0"/>
              </a:rPr>
              <a:t>Investor </a:t>
            </a:r>
            <a:r>
              <a:rPr lang="en-US" sz="2800" smtClean="0">
                <a:latin typeface="Tahoma" pitchFamily="34" charset="0"/>
                <a:sym typeface="Wingdings" pitchFamily="2" charset="2"/>
              </a:rPr>
              <a:t> prospek bgm ??? tingkat keuntungan dan tingkat investasi</a:t>
            </a:r>
            <a:endParaRPr lang="en-US" sz="2800" smtClean="0">
              <a:latin typeface="Tahoma" pitchFamily="34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z="2800" smtClean="0">
                <a:latin typeface="Tahoma" pitchFamily="34" charset="0"/>
              </a:rPr>
              <a:t>Kreditur / Bank </a:t>
            </a:r>
            <a:r>
              <a:rPr lang="en-US" sz="2800" smtClean="0">
                <a:latin typeface="Tahoma" pitchFamily="34" charset="0"/>
                <a:sym typeface="Wingdings" pitchFamily="2" charset="2"/>
              </a:rPr>
              <a:t> keamanan dana yg dipinjamkan : bunga + angsuran pokok kembali tepat waktu</a:t>
            </a:r>
            <a:endParaRPr lang="en-US" sz="2800" smtClean="0">
              <a:latin typeface="Tahoma" pitchFamily="34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z="2800" smtClean="0">
                <a:latin typeface="Tahoma" pitchFamily="34" charset="0"/>
              </a:rPr>
              <a:t>Pemerintah </a:t>
            </a:r>
            <a:r>
              <a:rPr lang="en-US" sz="2800" smtClean="0">
                <a:latin typeface="Tahoma" pitchFamily="34" charset="0"/>
                <a:sym typeface="Wingdings" pitchFamily="2" charset="2"/>
              </a:rPr>
              <a:t> manfaat bagi perekonomian nasional dikaitkan dg masalah yg dihadapi negara tsb</a:t>
            </a:r>
            <a:endParaRPr lang="en-US" sz="2800" smtClean="0">
              <a:latin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6096000" cy="762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</a:rPr>
              <a:t>Relevansi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</a:rPr>
              <a:t>Bagi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</a:rPr>
              <a:t>Mahasiswa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</a:rPr>
              <a:t>Agrobisnis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</a:rPr>
              <a:t> 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7772400" cy="3124200"/>
          </a:xfrm>
        </p:spPr>
        <p:txBody>
          <a:bodyPr>
            <a:normAutofit lnSpcReduction="10000"/>
          </a:bodyPr>
          <a:lstStyle/>
          <a:p>
            <a:pPr marL="457200" indent="-457200" algn="just" eaLnBrk="1" fontAlgn="t" hangingPunct="1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Sebagai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 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itchFamily="34" charset="0"/>
                <a:cs typeface="Arial" pitchFamily="34" charset="0"/>
              </a:rPr>
              <a:t>ANALIST  PROGRAM PEMBANGUNAN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bidang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pertanian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misal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proyek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pengadaan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pangan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intensifikasi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/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extensifikasi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dll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.				</a:t>
            </a:r>
          </a:p>
          <a:p>
            <a:pPr marL="457200" indent="-457200" algn="just" eaLnBrk="1" fontAlgn="t" hangingPunct="1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s-E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Sebagai</a:t>
            </a:r>
            <a:r>
              <a:rPr lang="es-E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s-E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itchFamily="34" charset="0"/>
                <a:cs typeface="Arial" pitchFamily="34" charset="0"/>
              </a:rPr>
              <a:t>AGRO-ECONOMIST </a:t>
            </a:r>
            <a:r>
              <a:rPr lang="es-E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 pada </a:t>
            </a:r>
            <a:r>
              <a:rPr lang="es-E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perusahaan</a:t>
            </a:r>
            <a:r>
              <a:rPr lang="es-E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agribisnis</a:t>
            </a:r>
            <a:r>
              <a:rPr lang="es-E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 dan </a:t>
            </a:r>
            <a:r>
              <a:rPr lang="es-E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investor</a:t>
            </a:r>
            <a:r>
              <a:rPr lang="es-E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. misal : </a:t>
            </a:r>
            <a:r>
              <a:rPr lang="es-E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Studi</a:t>
            </a:r>
            <a:r>
              <a:rPr lang="es-E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kelayakan</a:t>
            </a:r>
            <a:r>
              <a:rPr lang="es-E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pengembangan</a:t>
            </a:r>
            <a:r>
              <a:rPr lang="es-E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usaha</a:t>
            </a:r>
            <a:r>
              <a:rPr lang="es-E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perkebunan</a:t>
            </a:r>
            <a:r>
              <a:rPr lang="es-E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, </a:t>
            </a:r>
            <a:r>
              <a:rPr lang="es-E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peternakan&amp;perikanan</a:t>
            </a:r>
            <a:r>
              <a:rPr lang="es-E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 , </a:t>
            </a:r>
            <a:r>
              <a:rPr lang="es-E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Mengukur</a:t>
            </a:r>
            <a:r>
              <a:rPr lang="es-E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/</a:t>
            </a:r>
            <a:r>
              <a:rPr lang="es-E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evaluasi</a:t>
            </a:r>
            <a:r>
              <a:rPr lang="es-E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tingkat</a:t>
            </a:r>
            <a:r>
              <a:rPr lang="es-E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profitabilitas</a:t>
            </a:r>
            <a:r>
              <a:rPr lang="es-E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usaha</a:t>
            </a:r>
            <a:r>
              <a:rPr lang="es-E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  </a:t>
            </a:r>
            <a:r>
              <a:rPr lang="es-E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dll</a:t>
            </a:r>
            <a:r>
              <a:rPr lang="es-E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.					</a:t>
            </a:r>
          </a:p>
          <a:p>
            <a:pPr marL="457200" indent="-457200" algn="just" eaLnBrk="1" fontAlgn="t" hangingPunct="1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Sebagai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 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itchFamily="34" charset="0"/>
                <a:cs typeface="Arial" pitchFamily="34" charset="0"/>
              </a:rPr>
              <a:t>ANALIST KREDIT  BANK,  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˜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menilai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 proposal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aplikasi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kredit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nasabah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agribisnis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sebagai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dasar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perlu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tidaknya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pemberian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kredit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dll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.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			</a:t>
            </a:r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457200" y="3581400"/>
            <a:ext cx="8077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457200" indent="-457200">
              <a:buFontTx/>
              <a:buAutoNum type="arabicPeriod" startAt="4"/>
              <a:defRPr/>
            </a:pPr>
            <a:r>
              <a:rPr lang="en-US" sz="20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Sebagai</a:t>
            </a:r>
            <a:r>
              <a:rPr lang="en-US" sz="2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 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WIRASWASTA</a:t>
            </a:r>
            <a:r>
              <a:rPr lang="en-US" sz="2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</a:t>
            </a:r>
            <a:r>
              <a:rPr lang="en-US" sz="20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menilai</a:t>
            </a:r>
            <a:r>
              <a:rPr lang="en-US" sz="2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dan</a:t>
            </a:r>
            <a:r>
              <a:rPr lang="en-US" sz="2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 </a:t>
            </a:r>
            <a:r>
              <a:rPr lang="en-US" sz="20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memilih</a:t>
            </a:r>
            <a:r>
              <a:rPr lang="en-US" sz="2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alternatif</a:t>
            </a:r>
            <a:r>
              <a:rPr lang="en-US" sz="2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investasi</a:t>
            </a:r>
            <a:r>
              <a:rPr lang="en-US" sz="2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, </a:t>
            </a:r>
          </a:p>
          <a:p>
            <a:pPr marL="457200" indent="-457200">
              <a:defRPr/>
            </a:pPr>
            <a:r>
              <a:rPr lang="en-US" sz="2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</a:t>
            </a:r>
            <a:r>
              <a:rPr lang="en-US" sz="20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mengukur</a:t>
            </a:r>
            <a:r>
              <a:rPr lang="en-US" sz="2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tingkat</a:t>
            </a:r>
            <a:r>
              <a:rPr lang="en-US" sz="2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efifisiensi</a:t>
            </a:r>
            <a:r>
              <a:rPr lang="en-US" sz="2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modal, </a:t>
            </a:r>
            <a:r>
              <a:rPr lang="en-US" sz="20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menaksir</a:t>
            </a:r>
            <a:r>
              <a:rPr lang="en-US" sz="2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saat</a:t>
            </a:r>
            <a:r>
              <a:rPr lang="en-US" sz="2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pengembalian</a:t>
            </a:r>
            <a:r>
              <a:rPr lang="en-US" sz="2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</a:p>
          <a:p>
            <a:pPr marL="457200" indent="-457200">
              <a:defRPr/>
            </a:pPr>
            <a:r>
              <a:rPr lang="en-US" sz="2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modal </a:t>
            </a:r>
            <a:r>
              <a:rPr lang="en-US" sz="20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dll</a:t>
            </a:r>
            <a:endParaRPr lang="en-US" sz="2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67200" y="4648200"/>
            <a:ext cx="41910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b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ahoma" pitchFamily="34" charset="0"/>
              </a:rPr>
              <a:t>Pustaka :</a:t>
            </a:r>
            <a:endParaRPr lang="en-US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latin typeface="Tahoma" pitchFamily="34" charset="0"/>
            </a:endParaRPr>
          </a:p>
        </p:txBody>
      </p:sp>
      <p:sp>
        <p:nvSpPr>
          <p:cNvPr id="50179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609600"/>
            <a:ext cx="7924800" cy="411480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latin typeface="Tahoma" pitchFamily="34" charset="0"/>
              </a:rPr>
              <a:t>Jumingan, 2009. Studi kelayakan Bisnis. Bumi Aksara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en-US" sz="2400" smtClean="0">
              <a:latin typeface="Tahoma" pitchFamily="34" charset="0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latin typeface="Tahoma" pitchFamily="34" charset="0"/>
              </a:rPr>
              <a:t>Clive Gray dkk, 2002 . </a:t>
            </a:r>
            <a:r>
              <a:rPr lang="en-US" sz="2400" u="sng" smtClean="0">
                <a:latin typeface="Tahoma" pitchFamily="34" charset="0"/>
              </a:rPr>
              <a:t>Pengantar Evaluasi Proyek</a:t>
            </a:r>
            <a:r>
              <a:rPr lang="en-US" sz="2400" smtClean="0">
                <a:latin typeface="Tahoma" pitchFamily="34" charset="0"/>
              </a:rPr>
              <a:t> . Gramedia . Jakarta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en-US" sz="2400" smtClean="0">
              <a:latin typeface="Tahoma" pitchFamily="34" charset="0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latin typeface="Tahoma" pitchFamily="34" charset="0"/>
              </a:rPr>
              <a:t>Gittinger , 1986 . </a:t>
            </a:r>
            <a:r>
              <a:rPr lang="en-US" sz="2400" u="sng" smtClean="0">
                <a:latin typeface="Tahoma" pitchFamily="34" charset="0"/>
              </a:rPr>
              <a:t>Analisa Ekonomi Proyek-Proyek Pertanian</a:t>
            </a:r>
            <a:r>
              <a:rPr lang="en-US" sz="2400" smtClean="0">
                <a:latin typeface="Tahoma" pitchFamily="34" charset="0"/>
              </a:rPr>
              <a:t> . UI Press . Jakarta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it-IT" sz="2400" smtClean="0">
              <a:latin typeface="Tahoma" pitchFamily="34" charset="0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it-IT" sz="2400" smtClean="0">
                <a:latin typeface="Tahoma" pitchFamily="34" charset="0"/>
              </a:rPr>
              <a:t>Mulyadi P, 2002. </a:t>
            </a:r>
            <a:r>
              <a:rPr lang="it-IT" sz="2400" u="sng" smtClean="0">
                <a:latin typeface="Tahoma" pitchFamily="34" charset="0"/>
              </a:rPr>
              <a:t>Evaluasi Proyek Edisi 2</a:t>
            </a:r>
            <a:r>
              <a:rPr lang="it-IT" sz="2400" smtClean="0">
                <a:latin typeface="Tahoma" pitchFamily="34" charset="0"/>
              </a:rPr>
              <a:t> . Liberty . Yogyakarta .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it-IT" sz="2400" smtClean="0">
              <a:latin typeface="Tahoma" pitchFamily="34" charset="0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it-IT" sz="2400" smtClean="0">
                <a:latin typeface="Tahoma" pitchFamily="34" charset="0"/>
              </a:rPr>
              <a:t>Suad Husnan, 1999 . </a:t>
            </a:r>
            <a:r>
              <a:rPr lang="it-IT" sz="2400" u="sng" smtClean="0">
                <a:latin typeface="Tahoma" pitchFamily="34" charset="0"/>
              </a:rPr>
              <a:t>Studi Kelayakan Proyek Edisi Ke Tiga</a:t>
            </a:r>
            <a:r>
              <a:rPr lang="it-IT" sz="2400" smtClean="0">
                <a:latin typeface="Tahoma" pitchFamily="34" charset="0"/>
              </a:rPr>
              <a:t> . </a:t>
            </a:r>
            <a:r>
              <a:rPr lang="sv-SE" sz="2400" smtClean="0">
                <a:latin typeface="Tahoma" pitchFamily="34" charset="0"/>
              </a:rPr>
              <a:t>UPP AMP YKPN . Yogyakarta</a:t>
            </a:r>
            <a:endParaRPr lang="en-US" sz="2400" smtClean="0">
              <a:latin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772400" cy="1524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latin typeface="Showcard Gothic" pitchFamily="82" charset="0"/>
              </a:rPr>
              <a:t>Pengertian</a:t>
            </a:r>
            <a:r>
              <a:rPr lang="en-US" dirty="0" smtClean="0">
                <a:latin typeface="Showcard Gothic" pitchFamily="82" charset="0"/>
              </a:rPr>
              <a:t> </a:t>
            </a:r>
            <a:r>
              <a:rPr lang="en-US" dirty="0" err="1" smtClean="0">
                <a:latin typeface="Showcard Gothic" pitchFamily="82" charset="0"/>
              </a:rPr>
              <a:t>Studi</a:t>
            </a:r>
            <a:r>
              <a:rPr lang="en-US" dirty="0" smtClean="0">
                <a:latin typeface="Showcard Gothic" pitchFamily="82" charset="0"/>
              </a:rPr>
              <a:t> </a:t>
            </a:r>
            <a:r>
              <a:rPr lang="en-US" dirty="0" err="1" smtClean="0">
                <a:latin typeface="Showcard Gothic" pitchFamily="82" charset="0"/>
              </a:rPr>
              <a:t>kelayakan</a:t>
            </a:r>
            <a:r>
              <a:rPr lang="en-US" dirty="0" smtClean="0">
                <a:latin typeface="Showcard Gothic" pitchFamily="82" charset="0"/>
              </a:rPr>
              <a:t> </a:t>
            </a:r>
            <a:r>
              <a:rPr lang="en-US" dirty="0" err="1" smtClean="0">
                <a:latin typeface="Showcard Gothic" pitchFamily="82" charset="0"/>
              </a:rPr>
              <a:t>Bisnis</a:t>
            </a:r>
            <a:endParaRPr lang="en-US" dirty="0" smtClean="0">
              <a:latin typeface="Showcard Gothic" pitchFamily="82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514600"/>
            <a:ext cx="7239000" cy="358140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mtClean="0">
                <a:latin typeface="Arial Narrow" pitchFamily="34" charset="0"/>
                <a:cs typeface="Arial" pitchFamily="34" charset="0"/>
              </a:rPr>
              <a:t>Sebuah penelitian tentang dapat/tidaknya suatu proyek (investasi) dilaksanakan dengan berhasil </a:t>
            </a:r>
            <a:r>
              <a:rPr lang="en-US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(menguntungkan)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Char char="v"/>
            </a:pPr>
            <a:endParaRPr lang="en-US" smtClean="0">
              <a:latin typeface="Arial Narrow" pitchFamily="34" charset="0"/>
              <a:cs typeface="Arial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mtClean="0">
                <a:latin typeface="Arial Narrow" pitchFamily="34" charset="0"/>
                <a:cs typeface="Arial" pitchFamily="34" charset="0"/>
              </a:rPr>
              <a:t> Proyek</a:t>
            </a:r>
            <a:r>
              <a:rPr lang="en-US" smtClean="0">
                <a:latin typeface="Arial Narrow" pitchFamily="34" charset="0"/>
                <a:cs typeface="Arial" pitchFamily="34" charset="0"/>
                <a:sym typeface="Wingdings" pitchFamily="2" charset="2"/>
              </a:rPr>
              <a:t> suatu pendirian usaha baru/ pengenalan barang/jasa yg baru ke dlm suatu produk mix yang sudah ada selama ini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Char char="v"/>
            </a:pPr>
            <a:endParaRPr lang="en-US" sz="2800" smtClean="0">
              <a:latin typeface="Arial Narrow" pitchFamily="34" charset="0"/>
              <a:cs typeface="Arial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en-US" sz="2800" smtClean="0"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228600"/>
            <a:ext cx="8534400" cy="1524000"/>
          </a:xfrm>
          <a:solidFill>
            <a:schemeClr val="hlink"/>
          </a:solidFill>
        </p:spPr>
        <p:txBody>
          <a:bodyPr>
            <a:normAutofit fontScale="92500"/>
          </a:bodyPr>
          <a:lstStyle/>
          <a:p>
            <a:pPr marL="0" indent="0" eaLnBrk="1" fontAlgn="b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ahoma" pitchFamily="34" charset="0"/>
                <a:cs typeface="Arial" pitchFamily="34" charset="0"/>
              </a:rPr>
              <a:t>RANGKAIAN KEGIATAN </a:t>
            </a:r>
          </a:p>
          <a:p>
            <a:pPr marL="0" indent="0" eaLnBrk="1" fontAlgn="b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 err="1" smtClean="0">
                <a:latin typeface="Tahoma" pitchFamily="34" charset="0"/>
                <a:cs typeface="Arial" pitchFamily="34" charset="0"/>
              </a:rPr>
              <a:t>Merupakan</a:t>
            </a:r>
            <a:r>
              <a:rPr lang="en-US" sz="2400" dirty="0" smtClean="0">
                <a:latin typeface="Tahoma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Arial" pitchFamily="34" charset="0"/>
              </a:rPr>
              <a:t>rangkaian</a:t>
            </a:r>
            <a:r>
              <a:rPr lang="en-US" sz="2400" dirty="0" smtClean="0">
                <a:latin typeface="Tahoma" pitchFamily="34" charset="0"/>
                <a:cs typeface="Arial" pitchFamily="34" charset="0"/>
              </a:rPr>
              <a:t> keg </a:t>
            </a:r>
            <a:r>
              <a:rPr lang="en-US" sz="2400" dirty="0" err="1" smtClean="0">
                <a:latin typeface="Tahoma" pitchFamily="34" charset="0"/>
                <a:cs typeface="Arial" pitchFamily="34" charset="0"/>
              </a:rPr>
              <a:t>yg</a:t>
            </a:r>
            <a:r>
              <a:rPr lang="en-US" sz="2400" dirty="0" smtClean="0">
                <a:latin typeface="Tahoma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Arial" pitchFamily="34" charset="0"/>
              </a:rPr>
              <a:t>disusun</a:t>
            </a:r>
            <a:r>
              <a:rPr lang="en-US" sz="2400" dirty="0" smtClean="0">
                <a:latin typeface="Tahoma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Arial" pitchFamily="34" charset="0"/>
              </a:rPr>
              <a:t>berurutan</a:t>
            </a:r>
            <a:r>
              <a:rPr lang="en-US" sz="2400" dirty="0" smtClean="0">
                <a:latin typeface="Tahoma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Arial" pitchFamily="34" charset="0"/>
              </a:rPr>
              <a:t>secara</a:t>
            </a:r>
            <a:r>
              <a:rPr lang="en-US" sz="2400" dirty="0" smtClean="0">
                <a:latin typeface="Tahoma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Arial" pitchFamily="34" charset="0"/>
              </a:rPr>
              <a:t>sistematis</a:t>
            </a:r>
            <a:r>
              <a:rPr lang="en-US" sz="2400" dirty="0" smtClean="0">
                <a:latin typeface="Tahoma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Arial" pitchFamily="34" charset="0"/>
              </a:rPr>
              <a:t>berdasar</a:t>
            </a:r>
            <a:r>
              <a:rPr lang="en-US" sz="2400" dirty="0" smtClean="0">
                <a:latin typeface="Tahoma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Arial" pitchFamily="34" charset="0"/>
              </a:rPr>
              <a:t>tahapan</a:t>
            </a:r>
            <a:r>
              <a:rPr lang="en-US" sz="2400" dirty="0" smtClean="0">
                <a:latin typeface="Tahoma" pitchFamily="34" charset="0"/>
                <a:cs typeface="Arial" pitchFamily="34" charset="0"/>
              </a:rPr>
              <a:t> &amp; </a:t>
            </a:r>
            <a:r>
              <a:rPr lang="en-US" sz="2400" dirty="0" err="1" smtClean="0">
                <a:latin typeface="Tahoma" pitchFamily="34" charset="0"/>
                <a:cs typeface="Arial" pitchFamily="34" charset="0"/>
              </a:rPr>
              <a:t>jenis</a:t>
            </a:r>
            <a:r>
              <a:rPr lang="en-US" sz="2400" dirty="0" smtClean="0">
                <a:latin typeface="Tahoma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Arial" pitchFamily="34" charset="0"/>
              </a:rPr>
              <a:t>pekerjaan</a:t>
            </a:r>
            <a:r>
              <a:rPr lang="en-US" sz="2400" dirty="0" smtClean="0">
                <a:latin typeface="Tahoma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Arial" pitchFamily="34" charset="0"/>
              </a:rPr>
              <a:t>termasuk</a:t>
            </a:r>
            <a:r>
              <a:rPr lang="en-US" sz="2400" dirty="0" smtClean="0">
                <a:latin typeface="Tahoma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Arial" pitchFamily="34" charset="0"/>
              </a:rPr>
              <a:t>prosedur</a:t>
            </a:r>
            <a:r>
              <a:rPr lang="en-US" sz="2400" dirty="0" smtClean="0">
                <a:latin typeface="Tahoma" pitchFamily="34" charset="0"/>
                <a:cs typeface="Arial" pitchFamily="34" charset="0"/>
              </a:rPr>
              <a:t> &amp; </a:t>
            </a:r>
            <a:r>
              <a:rPr lang="en-US" sz="2400" dirty="0" err="1" smtClean="0">
                <a:latin typeface="Tahoma" pitchFamily="34" charset="0"/>
                <a:cs typeface="Arial" pitchFamily="34" charset="0"/>
              </a:rPr>
              <a:t>cara</a:t>
            </a:r>
            <a:r>
              <a:rPr lang="en-US" sz="2400" dirty="0" smtClean="0">
                <a:latin typeface="Tahoma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Arial" pitchFamily="34" charset="0"/>
              </a:rPr>
              <a:t>pelaksanaan</a:t>
            </a:r>
            <a:r>
              <a:rPr lang="en-US" sz="2400" dirty="0" smtClean="0">
                <a:latin typeface="Tahoma" pitchFamily="34" charset="0"/>
                <a:cs typeface="Arial" pitchFamily="34" charset="0"/>
              </a:rPr>
              <a:t> masing2 </a:t>
            </a:r>
            <a:r>
              <a:rPr lang="en-US" sz="2400" dirty="0" err="1" smtClean="0">
                <a:latin typeface="Tahoma" pitchFamily="34" charset="0"/>
                <a:cs typeface="Arial" pitchFamily="34" charset="0"/>
              </a:rPr>
              <a:t>kegiatan</a:t>
            </a:r>
            <a:r>
              <a:rPr lang="en-US" sz="2400" dirty="0" smtClean="0">
                <a:latin typeface="Tahoma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Tahoma" pitchFamily="34" charset="0"/>
                <a:cs typeface="Arial" pitchFamily="34" charset="0"/>
              </a:rPr>
              <a:t>Kegiatan</a:t>
            </a:r>
            <a:r>
              <a:rPr lang="en-US" sz="2400" dirty="0" smtClean="0">
                <a:latin typeface="Tahoma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Tahoma" pitchFamily="34" charset="0"/>
                <a:cs typeface="Arial" pitchFamily="34" charset="0"/>
              </a:rPr>
              <a:t>dibagi</a:t>
            </a:r>
            <a:r>
              <a:rPr lang="en-US" sz="2400" dirty="0" smtClean="0">
                <a:latin typeface="Tahoma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Arial" pitchFamily="34" charset="0"/>
              </a:rPr>
              <a:t>dlm</a:t>
            </a:r>
            <a:r>
              <a:rPr lang="en-US" sz="2400" dirty="0" smtClean="0">
                <a:latin typeface="Tahoma" pitchFamily="34" charset="0"/>
                <a:cs typeface="Arial" pitchFamily="34" charset="0"/>
              </a:rPr>
              <a:t> sub2 keg &amp; sub keg </a:t>
            </a:r>
            <a:r>
              <a:rPr lang="en-US" sz="2400" dirty="0" err="1" smtClean="0">
                <a:latin typeface="Tahoma" pitchFamily="34" charset="0"/>
                <a:cs typeface="Arial" pitchFamily="34" charset="0"/>
              </a:rPr>
              <a:t>dirinci</a:t>
            </a:r>
            <a:r>
              <a:rPr lang="en-US" sz="2400" dirty="0" smtClean="0">
                <a:latin typeface="Tahoma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Arial" pitchFamily="34" charset="0"/>
              </a:rPr>
              <a:t>dlm</a:t>
            </a:r>
            <a:r>
              <a:rPr lang="en-US" sz="2400" dirty="0" smtClean="0">
                <a:latin typeface="Tahoma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Arial" pitchFamily="34" charset="0"/>
              </a:rPr>
              <a:t>elemen</a:t>
            </a:r>
            <a:r>
              <a:rPr lang="en-US" sz="2400" dirty="0" smtClean="0">
                <a:latin typeface="Tahoma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Arial" pitchFamily="34" charset="0"/>
              </a:rPr>
              <a:t>pekerjaan</a:t>
            </a:r>
            <a:r>
              <a:rPr lang="en-US" sz="2400" dirty="0" smtClean="0">
                <a:latin typeface="Tahoma" pitchFamily="34" charset="0"/>
                <a:cs typeface="Arial" pitchFamily="34" charset="0"/>
              </a:rPr>
              <a:t>.		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57200" y="2133600"/>
            <a:ext cx="8382000" cy="13716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">
              <a:lnSpc>
                <a:spcPct val="80000"/>
              </a:lnSpc>
              <a:defRPr/>
            </a:pPr>
            <a:r>
              <a:rPr lang="en-US" b="1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SATU KESATUAN </a:t>
            </a:r>
          </a:p>
          <a:p>
            <a:pPr fontAlgn="b">
              <a:lnSpc>
                <a:spcPct val="80000"/>
              </a:lnSpc>
              <a:defRPr/>
            </a:pP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Proyek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diformulasikan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dlm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 1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kesatuan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menyangkut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 : 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lokasi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,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dana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,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batas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waktu,target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hasil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dan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dampak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yg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terjadi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 (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sosial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,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eknomi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,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lingkungan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).  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57200" y="3810000"/>
            <a:ext cx="8305800" cy="2590800"/>
          </a:xfrm>
          <a:prstGeom prst="rect">
            <a:avLst/>
          </a:prstGeom>
          <a:solidFill>
            <a:srgbClr val="CCFF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DIRENCANAKAN</a:t>
            </a:r>
          </a:p>
          <a:p>
            <a:pPr>
              <a:defRPr/>
            </a:pP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Ada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 program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kerja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yg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jelas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menyangkut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rencana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kerja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,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metode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 &amp;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cara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pelaksanaan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termasuk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pembiayaan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  &amp;  target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yg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akan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dicapai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.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Rencana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ini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harus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berdasarkan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kajian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mendalam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 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hasil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  STUDI KELAYAKAN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melalui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 survey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dan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investigasi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. 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Hanya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proyek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yg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layak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utk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dilaksanakan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yg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akan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dibuat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perencanaanya</a:t>
            </a:r>
            <a:endParaRPr lang="en-US" dirty="0">
              <a:solidFill>
                <a:schemeClr val="tx2">
                  <a:lumMod val="10000"/>
                </a:schemeClr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11"/>
          <p:cNvSpPr>
            <a:spLocks noChangeArrowheads="1"/>
          </p:cNvSpPr>
          <p:nvPr/>
        </p:nvSpPr>
        <p:spPr bwMode="auto">
          <a:xfrm>
            <a:off x="9763125" y="5591175"/>
            <a:ext cx="219075" cy="0"/>
          </a:xfrm>
          <a:prstGeom prst="star5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" name="AutoShape 21"/>
          <p:cNvSpPr>
            <a:spLocks noChangeArrowheads="1"/>
          </p:cNvSpPr>
          <p:nvPr/>
        </p:nvSpPr>
        <p:spPr bwMode="auto">
          <a:xfrm>
            <a:off x="8696325" y="5591175"/>
            <a:ext cx="152400" cy="0"/>
          </a:xfrm>
          <a:prstGeom prst="star5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graphicFrame>
        <p:nvGraphicFramePr>
          <p:cNvPr id="54783" name="Group 1535"/>
          <p:cNvGraphicFramePr>
            <a:graphicFrameLocks noGrp="1"/>
          </p:cNvGraphicFramePr>
          <p:nvPr/>
        </p:nvGraphicFramePr>
        <p:xfrm>
          <a:off x="228600" y="381000"/>
          <a:ext cx="8610600" cy="6253175"/>
        </p:xfrm>
        <a:graphic>
          <a:graphicData uri="http://schemas.openxmlformats.org/drawingml/2006/table">
            <a:tbl>
              <a:tblPr/>
              <a:tblGrid>
                <a:gridCol w="250825"/>
                <a:gridCol w="196850"/>
                <a:gridCol w="174625"/>
                <a:gridCol w="144463"/>
                <a:gridCol w="52387"/>
                <a:gridCol w="144463"/>
                <a:gridCol w="144462"/>
                <a:gridCol w="144463"/>
                <a:gridCol w="142875"/>
                <a:gridCol w="144462"/>
                <a:gridCol w="447675"/>
                <a:gridCol w="227013"/>
                <a:gridCol w="204787"/>
                <a:gridCol w="204788"/>
                <a:gridCol w="206375"/>
                <a:gridCol w="204787"/>
                <a:gridCol w="204788"/>
                <a:gridCol w="204787"/>
                <a:gridCol w="204788"/>
                <a:gridCol w="204787"/>
                <a:gridCol w="204788"/>
                <a:gridCol w="204787"/>
                <a:gridCol w="204788"/>
                <a:gridCol w="204787"/>
                <a:gridCol w="204788"/>
                <a:gridCol w="204787"/>
                <a:gridCol w="204788"/>
                <a:gridCol w="204787"/>
                <a:gridCol w="204788"/>
                <a:gridCol w="204787"/>
                <a:gridCol w="204788"/>
                <a:gridCol w="204787"/>
                <a:gridCol w="204788"/>
                <a:gridCol w="204787"/>
                <a:gridCol w="204788"/>
                <a:gridCol w="204787"/>
                <a:gridCol w="204788"/>
                <a:gridCol w="204787"/>
                <a:gridCol w="204788"/>
                <a:gridCol w="204787"/>
                <a:gridCol w="220663"/>
                <a:gridCol w="219075"/>
                <a:gridCol w="220662"/>
              </a:tblGrid>
              <a:tr h="211138">
                <a:tc gridSpan="4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RENCANA  JADWAL PELAKSANAAN 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 gridSpan="4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PEKERJAAN  :  STUDI KELAYAKAN PROYEK IRIGASI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 gridSpan="4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98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No</a:t>
                      </a:r>
                    </a:p>
                  </a:txBody>
                  <a:tcPr marL="0" marR="0" marT="0" marB="0" anchor="ctr" horzOverflow="overflow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MINGGU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WAKTU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1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KEGIATAN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7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7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II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7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III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7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IV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0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(hari)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39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1.</a:t>
                      </a:r>
                    </a:p>
                  </a:txBody>
                  <a:tcPr marL="0" marR="0" marT="0" marB="0" anchor="b" horzOverflow="overflow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PERSIAPAN 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Penyiapan administrasi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Penjajagan &amp; Survey  Pendahuluan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fi-FI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Penyiapan alat dan bahan survey 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Persiapan personil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Lap. Pendahuluan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Pembahasan Lap. Pendahuluan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2.</a:t>
                      </a:r>
                    </a:p>
                  </a:txBody>
                  <a:tcPr marL="0" marR="0" marT="0" marB="0" anchor="b" horzOverflow="overflow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PELAKSANAAN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Survey Lapangan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Kompilasi dan Tabulasi Data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Pengolahan Data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Lap. Antara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Penyusunan Draft Laporan Penilaian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Seminar Laporan hasil Penilaian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Penyempurnaan Laporan Akhir 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Penyerahan  Laporan Akhir 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Keterangan  :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8ED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     kantor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     lapangan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AutoShape 11"/>
          <p:cNvSpPr>
            <a:spLocks noChangeArrowheads="1"/>
          </p:cNvSpPr>
          <p:nvPr/>
        </p:nvSpPr>
        <p:spPr bwMode="auto">
          <a:xfrm>
            <a:off x="9763125" y="5591175"/>
            <a:ext cx="219075" cy="0"/>
          </a:xfrm>
          <a:prstGeom prst="star5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" name="AutoShape 21"/>
          <p:cNvSpPr>
            <a:spLocks noChangeArrowheads="1"/>
          </p:cNvSpPr>
          <p:nvPr/>
        </p:nvSpPr>
        <p:spPr bwMode="auto">
          <a:xfrm>
            <a:off x="8696325" y="5591175"/>
            <a:ext cx="152400" cy="0"/>
          </a:xfrm>
          <a:prstGeom prst="star5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54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068" name="Group 748"/>
          <p:cNvGraphicFramePr>
            <a:graphicFrameLocks noGrp="1"/>
          </p:cNvGraphicFramePr>
          <p:nvPr/>
        </p:nvGraphicFramePr>
        <p:xfrm>
          <a:off x="304800" y="457200"/>
          <a:ext cx="8839200" cy="6162050"/>
        </p:xfrm>
        <a:graphic>
          <a:graphicData uri="http://schemas.openxmlformats.org/drawingml/2006/table">
            <a:tbl>
              <a:tblPr/>
              <a:tblGrid>
                <a:gridCol w="290513"/>
                <a:gridCol w="236537"/>
                <a:gridCol w="396875"/>
                <a:gridCol w="398463"/>
                <a:gridCol w="398462"/>
                <a:gridCol w="688975"/>
                <a:gridCol w="398463"/>
                <a:gridCol w="174625"/>
                <a:gridCol w="465137"/>
                <a:gridCol w="50800"/>
                <a:gridCol w="603250"/>
                <a:gridCol w="603250"/>
                <a:gridCol w="601663"/>
                <a:gridCol w="603250"/>
                <a:gridCol w="603250"/>
                <a:gridCol w="603250"/>
                <a:gridCol w="603250"/>
                <a:gridCol w="603250"/>
                <a:gridCol w="117475"/>
                <a:gridCol w="398462"/>
              </a:tblGrid>
              <a:tr h="160338">
                <a:tc gridSpan="1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Gambar :  VIII - 5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 gridSpan="1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RENCANA PROGRESS   PELAKSANAAN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 gridSpan="1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" charset="0"/>
                          <a:cs typeface="Arial" pitchFamily="34" charset="0"/>
                        </a:rPr>
                        <a:t>STUDI KELAYAKAN PROYEK IRIGASI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 gridSpan="7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pt-B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U R A I A N    K E G I A T A N </a:t>
                      </a:r>
                      <a:endParaRPr kumimoji="0" lang="pt-BR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Bobot  (%) 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8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fi-FI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KEMAJUAN  PEKERJAAN PADA MINGGU KE  :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No. 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2.00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3.00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4.00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I. 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PERSIAPAN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Penyiapan administrasi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2.40 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2.40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Penjajagan &amp; Survey  Pendahuluan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4.20 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4.20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fi-FI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Penyiapan alat dan bahan survey 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3.40 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3.40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Persiapan personil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1.50 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1.50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Lap. Pendahuluan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3.50 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3.00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0.50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Pembahasan Laporan Pendahuluan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2.80 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2.80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II. 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PELAKSANAAN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Survey Lapangan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41.20 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13.73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13.73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13.73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Kompilasi dan Tabulasi Data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8.90 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4.45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4.45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Pengolahan data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7.20 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3.60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3.60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Lap. Antara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2.20 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2.20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Penyusunan Draft Laporan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9.40 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2.35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2.35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2.35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2.35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Seminar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7.50 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7.50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Penyempurnaan Laporan Akhir 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4.30 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4.30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Penyerahan  Laporan Akhir 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1.50 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1.50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100 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8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 RENCANA PROGRESS 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14.50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17.03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13.73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26.33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10.40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2.35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2.35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13.30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8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 KUMULATIF  RENCANA PROGRESS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            -  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14.50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31.53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45.27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71.60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82.00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84.35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86.70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100.00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040" name="Text Box 329"/>
          <p:cNvSpPr txBox="1">
            <a:spLocks noChangeArrowheads="1"/>
          </p:cNvSpPr>
          <p:nvPr/>
        </p:nvSpPr>
        <p:spPr bwMode="auto">
          <a:xfrm>
            <a:off x="4495800" y="42005250"/>
            <a:ext cx="866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9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Bobot Realisasi Pelaksanaan</a:t>
            </a:r>
          </a:p>
        </p:txBody>
      </p:sp>
      <p:sp>
        <p:nvSpPr>
          <p:cNvPr id="56041" name="Text Box 339"/>
          <p:cNvSpPr txBox="1">
            <a:spLocks noChangeArrowheads="1"/>
          </p:cNvSpPr>
          <p:nvPr/>
        </p:nvSpPr>
        <p:spPr bwMode="auto">
          <a:xfrm>
            <a:off x="114300" y="42005250"/>
            <a:ext cx="4381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BOBOT  RENCANA  PEKERJAAN</a:t>
            </a:r>
          </a:p>
        </p:txBody>
      </p:sp>
      <p:sp>
        <p:nvSpPr>
          <p:cNvPr id="56042" name="Text Box 340"/>
          <p:cNvSpPr txBox="1">
            <a:spLocks noChangeArrowheads="1"/>
          </p:cNvSpPr>
          <p:nvPr/>
        </p:nvSpPr>
        <p:spPr bwMode="auto">
          <a:xfrm>
            <a:off x="114300" y="42005250"/>
            <a:ext cx="4381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10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BOBOT  REALISASI  PEKERJAAN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3200400" y="1828800"/>
          <a:ext cx="57150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57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7313613" cy="688975"/>
          </a:xfrm>
        </p:spPr>
        <p:txBody>
          <a:bodyPr anchor="ctr"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ahoma" pitchFamily="34" charset="0"/>
              </a:rPr>
              <a:t>PENGGUNAAN SUMBER DAYA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066800"/>
            <a:ext cx="8382000" cy="5105400"/>
          </a:xfrm>
        </p:spPr>
        <p:txBody>
          <a:bodyPr>
            <a:normAutofit/>
          </a:bodyPr>
          <a:lstStyle/>
          <a:p>
            <a:pPr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s-ES" sz="2400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Munculnya</a:t>
            </a:r>
            <a:r>
              <a:rPr lang="es-ES" sz="2400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  <a:r>
              <a:rPr lang="es-ES" sz="2400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Proyek</a:t>
            </a:r>
            <a:endParaRPr lang="en-US" sz="2400" dirty="0" smtClean="0">
              <a:solidFill>
                <a:schemeClr val="tx1">
                  <a:lumMod val="95000"/>
                </a:schemeClr>
              </a:solidFill>
              <a:latin typeface="Tahoma" pitchFamily="34" charset="0"/>
            </a:endParaRPr>
          </a:p>
          <a:p>
            <a:pPr marL="640080" lvl="1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hlink"/>
              </a:buClr>
              <a:defRPr/>
            </a:pPr>
            <a:r>
              <a:rPr lang="es-ES" sz="2400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Resources</a:t>
            </a:r>
            <a:r>
              <a:rPr lang="es-ES" sz="2400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  <a:r>
              <a:rPr lang="es-ES" sz="2400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based</a:t>
            </a:r>
            <a:r>
              <a:rPr lang="es-ES" sz="2400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 </a:t>
            </a:r>
            <a:endParaRPr lang="en-US" sz="2400" dirty="0" smtClean="0">
              <a:solidFill>
                <a:schemeClr val="tx1">
                  <a:lumMod val="95000"/>
                </a:schemeClr>
              </a:solidFill>
              <a:latin typeface="Tahoma" pitchFamily="34" charset="0"/>
            </a:endParaRPr>
          </a:p>
          <a:p>
            <a:pPr marL="640080" lvl="1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hlink"/>
              </a:buClr>
              <a:defRPr/>
            </a:pPr>
            <a:r>
              <a:rPr lang="es-ES" sz="2400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Market</a:t>
            </a:r>
            <a:r>
              <a:rPr lang="es-ES" sz="2400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  <a:r>
              <a:rPr lang="es-ES" sz="2400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based</a:t>
            </a:r>
            <a:r>
              <a:rPr lang="es-ES" sz="2400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  <a:endParaRPr lang="en-US" sz="2400" dirty="0" smtClean="0">
              <a:solidFill>
                <a:schemeClr val="tx1">
                  <a:lumMod val="95000"/>
                </a:schemeClr>
              </a:solidFill>
              <a:latin typeface="Tahoma" pitchFamily="34" charset="0"/>
            </a:endParaRPr>
          </a:p>
          <a:p>
            <a:pPr marL="640080" lvl="1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hlink"/>
              </a:buClr>
              <a:defRPr/>
            </a:pPr>
            <a:r>
              <a:rPr lang="es-ES" sz="2400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Need</a:t>
            </a:r>
            <a:r>
              <a:rPr lang="es-ES" sz="2400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 </a:t>
            </a:r>
            <a:r>
              <a:rPr lang="es-ES" sz="2400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based</a:t>
            </a:r>
            <a:r>
              <a:rPr lang="es-ES" sz="2400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  <a:endParaRPr lang="en-US" sz="2000" dirty="0" smtClean="0">
              <a:solidFill>
                <a:schemeClr val="tx1">
                  <a:lumMod val="95000"/>
                </a:schemeClr>
              </a:solidFill>
              <a:latin typeface="Tahoma" pitchFamily="34" charset="0"/>
            </a:endParaRPr>
          </a:p>
          <a:p>
            <a:pPr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sz="2400" b="1" dirty="0" smtClean="0">
              <a:latin typeface="Tahoma" pitchFamily="34" charset="0"/>
            </a:endParaRPr>
          </a:p>
          <a:p>
            <a:pPr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sz="2400" b="1" dirty="0" smtClean="0">
              <a:latin typeface="Tahoma" pitchFamily="34" charset="0"/>
            </a:endParaRPr>
          </a:p>
          <a:p>
            <a:pPr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sz="2400" b="1" dirty="0" smtClean="0">
              <a:latin typeface="Tahoma" pitchFamily="34" charset="0"/>
            </a:endParaRPr>
          </a:p>
          <a:p>
            <a:pPr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b="1" dirty="0" smtClean="0">
                <a:latin typeface="Tahoma" pitchFamily="34" charset="0"/>
              </a:rPr>
              <a:t> </a:t>
            </a:r>
            <a:r>
              <a:rPr lang="en-US" sz="2400" b="1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SUMBER DAYA</a:t>
            </a:r>
            <a:endParaRPr lang="en-US" sz="2000" dirty="0" smtClean="0">
              <a:solidFill>
                <a:schemeClr val="tx1">
                  <a:lumMod val="95000"/>
                </a:schemeClr>
              </a:solidFill>
              <a:latin typeface="Tahoma" pitchFamily="34" charset="0"/>
            </a:endParaRPr>
          </a:p>
          <a:p>
            <a:pPr marL="640080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hlink"/>
              </a:buClr>
              <a:buSzTx/>
              <a:buFont typeface="Wingdings" pitchFamily="2" charset="2"/>
              <a:buChar char="v"/>
              <a:defRPr/>
            </a:pPr>
            <a:r>
              <a:rPr lang="es-ES" sz="2400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Man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/ SDM</a:t>
            </a:r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</a:t>
            </a:r>
            <a:r>
              <a:rPr lang="en-US" sz="1800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( TK , Skill, </a:t>
            </a:r>
            <a:r>
              <a:rPr lang="en-US" sz="1800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Enterpreneurship</a:t>
            </a:r>
            <a:r>
              <a:rPr lang="en-US" sz="1800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 , </a:t>
            </a:r>
            <a:r>
              <a:rPr lang="en-US" sz="1800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Manajemen</a:t>
            </a:r>
            <a:r>
              <a:rPr lang="en-US" sz="1800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)</a:t>
            </a:r>
          </a:p>
          <a:p>
            <a:pPr marL="640080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hlink"/>
              </a:buClr>
              <a:buSzTx/>
              <a:buFont typeface="Wingdings" pitchFamily="2" charset="2"/>
              <a:buChar char="v"/>
              <a:defRPr/>
            </a:pPr>
            <a:r>
              <a:rPr lang="es-ES" sz="2400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Material/ </a:t>
            </a:r>
            <a:r>
              <a:rPr lang="es-ES" sz="2400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alam</a:t>
            </a:r>
            <a:endParaRPr lang="en-US" sz="2400" dirty="0" smtClean="0">
              <a:solidFill>
                <a:schemeClr val="tx1">
                  <a:lumMod val="95000"/>
                </a:schemeClr>
              </a:solidFill>
              <a:latin typeface="Tahoma" pitchFamily="34" charset="0"/>
            </a:endParaRPr>
          </a:p>
          <a:p>
            <a:pPr marL="640080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hlink"/>
              </a:buClr>
              <a:buSzTx/>
              <a:buFont typeface="Wingdings" pitchFamily="2" charset="2"/>
              <a:buChar char="v"/>
              <a:defRPr/>
            </a:pPr>
            <a:r>
              <a:rPr lang="es-ES" sz="2400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Money/ modal.</a:t>
            </a:r>
            <a:endParaRPr lang="en-US" sz="2400" dirty="0" smtClean="0">
              <a:solidFill>
                <a:schemeClr val="tx1">
                  <a:lumMod val="95000"/>
                </a:schemeClr>
              </a:solidFill>
              <a:latin typeface="Tahoma" pitchFamily="34" charset="0"/>
            </a:endParaRPr>
          </a:p>
          <a:p>
            <a:pPr marL="640080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hlink"/>
              </a:buClr>
              <a:buSzTx/>
              <a:buFont typeface="Wingdings" pitchFamily="2" charset="2"/>
              <a:buChar char="v"/>
              <a:defRPr/>
            </a:pPr>
            <a:r>
              <a:rPr lang="es-ES" sz="2400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Machine/ </a:t>
            </a:r>
            <a:r>
              <a:rPr lang="es-ES" sz="2400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peralatan</a:t>
            </a:r>
            <a:endParaRPr lang="en-US" sz="2400" dirty="0" smtClean="0">
              <a:solidFill>
                <a:schemeClr val="tx1">
                  <a:lumMod val="95000"/>
                </a:schemeClr>
              </a:solidFill>
              <a:latin typeface="Tahoma" pitchFamily="34" charset="0"/>
            </a:endParaRPr>
          </a:p>
          <a:p>
            <a:pPr marL="640080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hlink"/>
              </a:buClr>
              <a:buSzTx/>
              <a:buFont typeface="Wingdings" pitchFamily="2" charset="2"/>
              <a:buChar char="v"/>
              <a:defRPr/>
            </a:pPr>
            <a:r>
              <a:rPr lang="es-ES" sz="2400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Method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/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teknologi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	  </a:t>
            </a:r>
          </a:p>
          <a:p>
            <a:pPr marL="640080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hlink"/>
              </a:buClr>
              <a:buSzTx/>
              <a:buFont typeface="Wingdings" pitchFamily="2" charset="2"/>
              <a:buChar char="v"/>
              <a:defRPr/>
            </a:pP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Tahoma" pitchFamily="34" charset="0"/>
              </a:rPr>
              <a:t>MARKET</a:t>
            </a:r>
          </a:p>
          <a:p>
            <a:pPr marL="640080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hlink"/>
              </a:buClr>
              <a:buSzTx/>
              <a:buFont typeface="Wingdings" pitchFamily="2" charset="2"/>
              <a:buNone/>
              <a:defRPr/>
            </a:pPr>
            <a:endParaRPr lang="en-US" sz="2400" dirty="0" smtClean="0">
              <a:solidFill>
                <a:schemeClr val="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4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4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4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4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4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4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92" name="Group 76"/>
          <p:cNvGraphicFramePr>
            <a:graphicFrameLocks noGrp="1"/>
          </p:cNvGraphicFramePr>
          <p:nvPr/>
        </p:nvGraphicFramePr>
        <p:xfrm>
          <a:off x="609600" y="533400"/>
          <a:ext cx="8153400" cy="5868988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1219200"/>
                <a:gridCol w="381000"/>
                <a:gridCol w="1171575"/>
                <a:gridCol w="428625"/>
                <a:gridCol w="533400"/>
                <a:gridCol w="381000"/>
                <a:gridCol w="1911350"/>
                <a:gridCol w="682625"/>
                <a:gridCol w="682625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■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pperplate Gothic Bold" pitchFamily="34" charset="0"/>
                          <a:cs typeface="Arial" pitchFamily="34" charset="0"/>
                        </a:rPr>
                        <a:t>TARGET/SASARAN  PROYEK 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Setiap  proyek harus mempunyai sasaran/ target yang merupakan kristalisasi  dari  tujuan  yaitu   berupa  Benefit  (baik  langsung dan tak langsung, baik yang  mudah diukur/tangible dan  yang sulit diukur/intangible).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Tangible Benefit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▪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Nilai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Tambah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  (value added)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▪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Keuntungan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 (profit)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□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BENEFIT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Intangible Benefit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▪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Kesejahteraan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▪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Kemudahan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▪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Kenyamanan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▪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Lapangan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kerja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7417" name="Line 5"/>
          <p:cNvSpPr>
            <a:spLocks noChangeShapeType="1"/>
          </p:cNvSpPr>
          <p:nvPr/>
        </p:nvSpPr>
        <p:spPr bwMode="auto">
          <a:xfrm flipV="1">
            <a:off x="1333500" y="22888575"/>
            <a:ext cx="285750" cy="133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57418" name="Line 6"/>
          <p:cNvSpPr>
            <a:spLocks noChangeShapeType="1"/>
          </p:cNvSpPr>
          <p:nvPr/>
        </p:nvSpPr>
        <p:spPr bwMode="auto">
          <a:xfrm>
            <a:off x="1343025" y="23364825"/>
            <a:ext cx="257175" cy="247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57419" name="Line 77"/>
          <p:cNvSpPr>
            <a:spLocks noChangeShapeType="1"/>
          </p:cNvSpPr>
          <p:nvPr/>
        </p:nvSpPr>
        <p:spPr bwMode="auto">
          <a:xfrm flipV="1">
            <a:off x="2209800" y="3886200"/>
            <a:ext cx="99060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57420" name="Line 78"/>
          <p:cNvSpPr>
            <a:spLocks noChangeShapeType="1"/>
          </p:cNvSpPr>
          <p:nvPr/>
        </p:nvSpPr>
        <p:spPr bwMode="auto">
          <a:xfrm>
            <a:off x="2133600" y="4953000"/>
            <a:ext cx="91440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6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4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  <a:fontScheme name="Foundry">
    <a:majorFont>
      <a:latin typeface="Rockwell"/>
      <a:ea typeface=""/>
      <a:cs typeface=""/>
      <a:font script="Grek" typeface="Cambria"/>
      <a:font script="Cyrl" typeface="Cambria"/>
      <a:font script="Jpan" typeface="HG明朝B"/>
      <a:font script="Hang" typeface="바탕"/>
      <a:font script="Hans" typeface="方正姚体"/>
      <a:font script="Hant" typeface="微軟正黑體"/>
      <a:font script="Arab" typeface="Times New Roman"/>
      <a:font script="Hebr" typeface="David"/>
      <a:font script="Thai" typeface="Jasmine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Rockwell"/>
      <a:ea typeface=""/>
      <a:cs typeface=""/>
      <a:font script="Grek" typeface="Cambria"/>
      <a:font script="Cyrl" typeface="Cambria"/>
      <a:font script="Jpan" typeface="HG明朝B"/>
      <a:font script="Hang" typeface="바탕"/>
      <a:font script="Hans" typeface="方正姚体"/>
      <a:font script="Hant" typeface="標楷體"/>
      <a:font script="Arab" typeface="Times New Roman"/>
      <a:font script="Hebr" typeface="David"/>
      <a:font script="Thai" typeface="Jasmine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Foundry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5000"/>
              <a:satMod val="400000"/>
            </a:schemeClr>
          </a:gs>
          <a:gs pos="20000">
            <a:schemeClr val="phClr">
              <a:tint val="80000"/>
              <a:satMod val="355000"/>
            </a:schemeClr>
          </a:gs>
          <a:gs pos="100000">
            <a:schemeClr val="phClr">
              <a:tint val="95000"/>
              <a:shade val="55000"/>
              <a:satMod val="355000"/>
            </a:schemeClr>
          </a:gs>
        </a:gsLst>
        <a:path path="circle">
          <a:fillToRect l="67500" t="35000" r="32500" b="65000"/>
        </a:path>
      </a:gradFill>
      <a:blipFill>
        <a:blip xmlns:r="http://schemas.openxmlformats.org/officeDocument/2006/relationships" r:embed="rId1">
          <a:duotone>
            <a:schemeClr val="phClr">
              <a:shade val="30000"/>
              <a:satMod val="120000"/>
            </a:schemeClr>
            <a:schemeClr val="phClr">
              <a:tint val="70000"/>
              <a:satMod val="250000"/>
            </a:schemeClr>
          </a:duotone>
        </a:blip>
        <a:tile tx="0" ty="0" sx="50000" sy="50000" flip="none" algn="t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595</TotalTime>
  <Words>1354</Words>
  <Application>Microsoft Office PowerPoint</Application>
  <PresentationFormat>On-screen Show (4:3)</PresentationFormat>
  <Paragraphs>2024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19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21</vt:i4>
      </vt:variant>
    </vt:vector>
  </HeadingPairs>
  <TitlesOfParts>
    <vt:vector size="46" baseType="lpstr">
      <vt:lpstr>Tahoma</vt:lpstr>
      <vt:lpstr>Arial</vt:lpstr>
      <vt:lpstr>Rockwell</vt:lpstr>
      <vt:lpstr>Wingdings 2</vt:lpstr>
      <vt:lpstr>Times New Roman</vt:lpstr>
      <vt:lpstr>Calibri</vt:lpstr>
      <vt:lpstr>Constantia</vt:lpstr>
      <vt:lpstr>Franklin Gothic Book</vt:lpstr>
      <vt:lpstr>Perpetua</vt:lpstr>
      <vt:lpstr>Georgia</vt:lpstr>
      <vt:lpstr>Wingdings</vt:lpstr>
      <vt:lpstr>Franklin Gothic Medium</vt:lpstr>
      <vt:lpstr>Century Gothic</vt:lpstr>
      <vt:lpstr>Verdana</vt:lpstr>
      <vt:lpstr>Palatino Linotype</vt:lpstr>
      <vt:lpstr>Showcard Gothic</vt:lpstr>
      <vt:lpstr>Arial Narrow</vt:lpstr>
      <vt:lpstr>Helv</vt:lpstr>
      <vt:lpstr>Copperplate Gothic Bold</vt:lpstr>
      <vt:lpstr>Foundry</vt:lpstr>
      <vt:lpstr>Flow</vt:lpstr>
      <vt:lpstr>Equity</vt:lpstr>
      <vt:lpstr>Civic</vt:lpstr>
      <vt:lpstr>Trek</vt:lpstr>
      <vt:lpstr>Verve</vt:lpstr>
      <vt:lpstr>STUDI KELAYAKAN INVESTASI BISNIS</vt:lpstr>
      <vt:lpstr>Slide 2</vt:lpstr>
      <vt:lpstr>Pustaka :</vt:lpstr>
      <vt:lpstr>Pengertian Studi kelayakan Bisnis</vt:lpstr>
      <vt:lpstr>Slide 5</vt:lpstr>
      <vt:lpstr>Slide 6</vt:lpstr>
      <vt:lpstr>Slide 7</vt:lpstr>
      <vt:lpstr>PENGGUNAAN SUMBER DAYA</vt:lpstr>
      <vt:lpstr>Slide 9</vt:lpstr>
      <vt:lpstr>Slide 10</vt:lpstr>
      <vt:lpstr>Evaluasi  Proyek adalah :</vt:lpstr>
      <vt:lpstr>JENIS PROYEK BIDANG PERTANIAN</vt:lpstr>
      <vt:lpstr>CONTOH PROYEK BIDANG PERTANIAN</vt:lpstr>
      <vt:lpstr>Mengapa Evaluasi Proyek perlu  dilakukan? </vt:lpstr>
      <vt:lpstr>Slide 15</vt:lpstr>
      <vt:lpstr>Setiap negara berusaha meningkatkan investasi, jika kurang mampu tidak segan utk mengundang investor asing  Mgp ????? Karena investasi akan menggerakkan roda perekonomian, melalui : *  penyerapan tenaga kerja,  *  peningkatan output yg dihasilkan,  *  penghematan dan penambahan devisa </vt:lpstr>
      <vt:lpstr> Arti penting INVESTASI  bagi perusahaan</vt:lpstr>
      <vt:lpstr>Slide 18</vt:lpstr>
      <vt:lpstr>4. Hal2 yg mempengaruhi perbedaan  intensitas evaluasi proyek</vt:lpstr>
      <vt:lpstr>5. Lembaga2 yg memerlukan studi kelayakan</vt:lpstr>
      <vt:lpstr>Relevansi Bagi Mahasiswa Agrobisnis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Procedures  in the Office</dc:title>
  <dc:creator>User</dc:creator>
  <cp:lastModifiedBy>PERSONAL</cp:lastModifiedBy>
  <cp:revision>45</cp:revision>
  <dcterms:created xsi:type="dcterms:W3CDTF">2010-08-24T15:42:40Z</dcterms:created>
  <dcterms:modified xsi:type="dcterms:W3CDTF">2011-11-16T04:20:43Z</dcterms:modified>
</cp:coreProperties>
</file>